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8"/>
  </p:notesMasterIdLst>
  <p:sldIdLst>
    <p:sldId id="256" r:id="rId2"/>
    <p:sldId id="258" r:id="rId3"/>
    <p:sldId id="313" r:id="rId4"/>
    <p:sldId id="314" r:id="rId5"/>
    <p:sldId id="318" r:id="rId6"/>
    <p:sldId id="319" r:id="rId7"/>
    <p:sldId id="378" r:id="rId8"/>
    <p:sldId id="262" r:id="rId9"/>
    <p:sldId id="353" r:id="rId10"/>
    <p:sldId id="322" r:id="rId11"/>
    <p:sldId id="265" r:id="rId12"/>
    <p:sldId id="271" r:id="rId13"/>
    <p:sldId id="316" r:id="rId14"/>
    <p:sldId id="317" r:id="rId15"/>
    <p:sldId id="348" r:id="rId16"/>
    <p:sldId id="362" r:id="rId17"/>
    <p:sldId id="266" r:id="rId18"/>
    <p:sldId id="350" r:id="rId19"/>
    <p:sldId id="334" r:id="rId20"/>
    <p:sldId id="331" r:id="rId21"/>
    <p:sldId id="332" r:id="rId22"/>
    <p:sldId id="335" r:id="rId23"/>
    <p:sldId id="336" r:id="rId24"/>
    <p:sldId id="340" r:id="rId25"/>
    <p:sldId id="363" r:id="rId26"/>
    <p:sldId id="366" r:id="rId27"/>
    <p:sldId id="364" r:id="rId28"/>
    <p:sldId id="365" r:id="rId29"/>
    <p:sldId id="367" r:id="rId30"/>
    <p:sldId id="371" r:id="rId31"/>
    <p:sldId id="379" r:id="rId32"/>
    <p:sldId id="382" r:id="rId33"/>
    <p:sldId id="384" r:id="rId34"/>
    <p:sldId id="387" r:id="rId35"/>
    <p:sldId id="381" r:id="rId36"/>
    <p:sldId id="357" r:id="rId37"/>
    <p:sldId id="372" r:id="rId38"/>
    <p:sldId id="373" r:id="rId39"/>
    <p:sldId id="380" r:id="rId40"/>
    <p:sldId id="338" r:id="rId41"/>
    <p:sldId id="374" r:id="rId42"/>
    <p:sldId id="375" r:id="rId43"/>
    <p:sldId id="344" r:id="rId44"/>
    <p:sldId id="368" r:id="rId45"/>
    <p:sldId id="369" r:id="rId46"/>
    <p:sldId id="345" r:id="rId47"/>
    <p:sldId id="323" r:id="rId48"/>
    <p:sldId id="376" r:id="rId49"/>
    <p:sldId id="347" r:id="rId50"/>
    <p:sldId id="352" r:id="rId51"/>
    <p:sldId id="342" r:id="rId52"/>
    <p:sldId id="383" r:id="rId53"/>
    <p:sldId id="385" r:id="rId54"/>
    <p:sldId id="386" r:id="rId55"/>
    <p:sldId id="315" r:id="rId56"/>
    <p:sldId id="343" r:id="rId57"/>
  </p:sldIdLst>
  <p:sldSz cx="9144000" cy="5143500" type="screen16x9"/>
  <p:notesSz cx="6858000" cy="9144000"/>
  <p:embeddedFontLst>
    <p:embeddedFont>
      <p:font typeface="Montserrat" panose="000005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65006C-A5EF-B72C-870F-BA3FEE5049D9}" v="26" dt="2025-04-28T03:36:31.807"/>
    <p1510:client id="{520C8F5F-E989-9468-7110-67ED75325BE2}" v="1723" dt="2025-04-28T04:07:33.905"/>
    <p1510:client id="{5F2E71E0-34D1-F40D-8085-6D1B0190ABE9}" v="115" dt="2025-04-28T03:28:43.940"/>
    <p1510:client id="{6F15252B-3589-63E0-7851-4A7478BF547B}" v="53" dt="2025-04-28T03:48:23.391"/>
    <p1510:client id="{C5BBF429-0C02-8400-3899-BF3A51ADF795}" v="60" dt="2025-04-28T03:46:06.410"/>
  </p1510:revLst>
</p1510:revInfo>
</file>

<file path=ppt/tableStyles.xml><?xml version="1.0" encoding="utf-8"?>
<a:tblStyleLst xmlns:a="http://schemas.openxmlformats.org/drawingml/2006/main" def="{CAB0FF82-9D18-4747-81C7-64023AE3D9A8}">
  <a:tblStyle styleId="{CAB0FF82-9D18-4747-81C7-64023AE3D9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https://paceuniversity-my.sharepoint.com/personal/kc25295n_pace_edu/Documents/CS691%20-%20Capstone%20Project/Sprint%202/Sprint%202%20Backlo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paceuniversity-my.sharepoint.com/personal/kc25295n_pace_edu/Documents/CS691%20-%20Capstone%20Project/Sprint%202/Sprint%202%20Backlog.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paceuniversity-my.sharepoint.com/personal/kc25295n_pace_edu/Documents/CS691%20-%20Capstone%20Project/Sprint%202/Sprint%202%20Backlog.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paceuniversity-my.sharepoint.com/personal/kc25295n_pace_edu/Documents/CS691%20-%20Capstone%20Project/Sprint%202/Sprint%202%20Backlog.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Sprint 1 - Burndown Chat</a:t>
            </a:r>
          </a:p>
        </c:rich>
      </c:tx>
      <c:layout>
        <c:manualLayout>
          <c:xMode val="edge"/>
          <c:yMode val="edge"/>
          <c:x val="0.41982703625768036"/>
          <c:y val="2.785218253968254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Burndown!$F$2</c:f>
              <c:strCache>
                <c:ptCount val="1"/>
                <c:pt idx="0">
                  <c:v>Story Points</c:v>
                </c:pt>
              </c:strCache>
            </c:strRef>
          </c:tx>
          <c:spPr>
            <a:ln w="28575" cap="rnd">
              <a:solidFill>
                <a:schemeClr val="accent1"/>
              </a:solidFill>
              <a:round/>
            </a:ln>
            <a:effectLst/>
          </c:spPr>
          <c:marker>
            <c:symbol val="none"/>
          </c:marker>
          <c:cat>
            <c:numRef>
              <c:f>Burndown!$E$3:$E$31</c:f>
              <c:numCache>
                <c:formatCode>m/d/yyyy</c:formatCode>
                <c:ptCount val="29"/>
                <c:pt idx="0">
                  <c:v>45698</c:v>
                </c:pt>
                <c:pt idx="1">
                  <c:v>45699</c:v>
                </c:pt>
                <c:pt idx="2">
                  <c:v>45700</c:v>
                </c:pt>
                <c:pt idx="3">
                  <c:v>45701</c:v>
                </c:pt>
                <c:pt idx="4">
                  <c:v>45702</c:v>
                </c:pt>
                <c:pt idx="5">
                  <c:v>45703</c:v>
                </c:pt>
                <c:pt idx="6">
                  <c:v>45704</c:v>
                </c:pt>
                <c:pt idx="7">
                  <c:v>45705</c:v>
                </c:pt>
                <c:pt idx="8">
                  <c:v>45706</c:v>
                </c:pt>
                <c:pt idx="9">
                  <c:v>45707</c:v>
                </c:pt>
                <c:pt idx="10">
                  <c:v>45708</c:v>
                </c:pt>
                <c:pt idx="11">
                  <c:v>45709</c:v>
                </c:pt>
                <c:pt idx="12">
                  <c:v>45710</c:v>
                </c:pt>
                <c:pt idx="13">
                  <c:v>45711</c:v>
                </c:pt>
                <c:pt idx="14">
                  <c:v>45712</c:v>
                </c:pt>
                <c:pt idx="15">
                  <c:v>45713</c:v>
                </c:pt>
                <c:pt idx="16">
                  <c:v>45714</c:v>
                </c:pt>
                <c:pt idx="17">
                  <c:v>45715</c:v>
                </c:pt>
                <c:pt idx="18">
                  <c:v>45716</c:v>
                </c:pt>
                <c:pt idx="19">
                  <c:v>45717</c:v>
                </c:pt>
                <c:pt idx="20">
                  <c:v>45718</c:v>
                </c:pt>
                <c:pt idx="21">
                  <c:v>45719</c:v>
                </c:pt>
                <c:pt idx="22">
                  <c:v>45720</c:v>
                </c:pt>
                <c:pt idx="23">
                  <c:v>45721</c:v>
                </c:pt>
                <c:pt idx="24">
                  <c:v>45722</c:v>
                </c:pt>
                <c:pt idx="25">
                  <c:v>45723</c:v>
                </c:pt>
                <c:pt idx="26">
                  <c:v>45724</c:v>
                </c:pt>
                <c:pt idx="27">
                  <c:v>45725</c:v>
                </c:pt>
                <c:pt idx="28">
                  <c:v>45726</c:v>
                </c:pt>
              </c:numCache>
            </c:numRef>
          </c:cat>
          <c:val>
            <c:numRef>
              <c:f>Burndown!$F$3:$F$31</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45</c:v>
                </c:pt>
                <c:pt idx="17">
                  <c:v>44</c:v>
                </c:pt>
                <c:pt idx="18">
                  <c:v>44</c:v>
                </c:pt>
                <c:pt idx="19">
                  <c:v>44</c:v>
                </c:pt>
                <c:pt idx="20">
                  <c:v>44</c:v>
                </c:pt>
                <c:pt idx="21">
                  <c:v>32</c:v>
                </c:pt>
                <c:pt idx="22">
                  <c:v>32</c:v>
                </c:pt>
                <c:pt idx="23">
                  <c:v>24</c:v>
                </c:pt>
                <c:pt idx="24">
                  <c:v>24</c:v>
                </c:pt>
                <c:pt idx="25">
                  <c:v>16</c:v>
                </c:pt>
                <c:pt idx="26">
                  <c:v>5</c:v>
                </c:pt>
                <c:pt idx="27">
                  <c:v>4</c:v>
                </c:pt>
                <c:pt idx="28">
                  <c:v>0</c:v>
                </c:pt>
              </c:numCache>
            </c:numRef>
          </c:val>
          <c:smooth val="0"/>
          <c:extLst>
            <c:ext xmlns:c16="http://schemas.microsoft.com/office/drawing/2014/chart" uri="{C3380CC4-5D6E-409C-BE32-E72D297353CC}">
              <c16:uniqueId val="{00000000-D7CF-484D-9130-F63B0F2C7B35}"/>
            </c:ext>
          </c:extLst>
        </c:ser>
        <c:ser>
          <c:idx val="1"/>
          <c:order val="1"/>
          <c:tx>
            <c:v/>
          </c:tx>
          <c:spPr>
            <a:ln w="25400" cap="rnd">
              <a:noFill/>
              <a:round/>
            </a:ln>
            <a:effectLst/>
          </c:spPr>
          <c:marker>
            <c:symbol val="circle"/>
            <c:size val="5"/>
            <c:spPr>
              <a:noFill/>
              <a:ln w="9525">
                <a:solidFill>
                  <a:srgbClr val="FF0000"/>
                </a:solidFill>
                <a:prstDash val="solid"/>
              </a:ln>
              <a:effectLst/>
            </c:spPr>
          </c:marker>
          <c:trendline>
            <c:name>Ideal</c:name>
            <c:spPr>
              <a:ln w="19050" cap="rnd">
                <a:solidFill>
                  <a:srgbClr val="C00000"/>
                </a:solidFill>
                <a:prstDash val="sysDot"/>
              </a:ln>
              <a:effectLst/>
            </c:spPr>
            <c:trendlineType val="linear"/>
            <c:dispRSqr val="0"/>
            <c:dispEq val="0"/>
          </c:trendline>
          <c:cat>
            <c:numRef>
              <c:f>Burndown!$E$3:$E$31</c:f>
              <c:numCache>
                <c:formatCode>m/d/yyyy</c:formatCode>
                <c:ptCount val="29"/>
                <c:pt idx="0">
                  <c:v>45698</c:v>
                </c:pt>
                <c:pt idx="1">
                  <c:v>45699</c:v>
                </c:pt>
                <c:pt idx="2">
                  <c:v>45700</c:v>
                </c:pt>
                <c:pt idx="3">
                  <c:v>45701</c:v>
                </c:pt>
                <c:pt idx="4">
                  <c:v>45702</c:v>
                </c:pt>
                <c:pt idx="5">
                  <c:v>45703</c:v>
                </c:pt>
                <c:pt idx="6">
                  <c:v>45704</c:v>
                </c:pt>
                <c:pt idx="7">
                  <c:v>45705</c:v>
                </c:pt>
                <c:pt idx="8">
                  <c:v>45706</c:v>
                </c:pt>
                <c:pt idx="9">
                  <c:v>45707</c:v>
                </c:pt>
                <c:pt idx="10">
                  <c:v>45708</c:v>
                </c:pt>
                <c:pt idx="11">
                  <c:v>45709</c:v>
                </c:pt>
                <c:pt idx="12">
                  <c:v>45710</c:v>
                </c:pt>
                <c:pt idx="13">
                  <c:v>45711</c:v>
                </c:pt>
                <c:pt idx="14">
                  <c:v>45712</c:v>
                </c:pt>
                <c:pt idx="15">
                  <c:v>45713</c:v>
                </c:pt>
                <c:pt idx="16">
                  <c:v>45714</c:v>
                </c:pt>
                <c:pt idx="17">
                  <c:v>45715</c:v>
                </c:pt>
                <c:pt idx="18">
                  <c:v>45716</c:v>
                </c:pt>
                <c:pt idx="19">
                  <c:v>45717</c:v>
                </c:pt>
                <c:pt idx="20">
                  <c:v>45718</c:v>
                </c:pt>
                <c:pt idx="21">
                  <c:v>45719</c:v>
                </c:pt>
                <c:pt idx="22">
                  <c:v>45720</c:v>
                </c:pt>
                <c:pt idx="23">
                  <c:v>45721</c:v>
                </c:pt>
                <c:pt idx="24">
                  <c:v>45722</c:v>
                </c:pt>
                <c:pt idx="25">
                  <c:v>45723</c:v>
                </c:pt>
                <c:pt idx="26">
                  <c:v>45724</c:v>
                </c:pt>
                <c:pt idx="27">
                  <c:v>45725</c:v>
                </c:pt>
                <c:pt idx="28">
                  <c:v>45726</c:v>
                </c:pt>
              </c:numCache>
            </c:numRef>
          </c:cat>
          <c:val>
            <c:numRef>
              <c:f>Burndown!$G$3:$G$31</c:f>
              <c:numCache>
                <c:formatCode>General</c:formatCode>
                <c:ptCount val="29"/>
                <c:pt idx="0">
                  <c:v>45</c:v>
                </c:pt>
                <c:pt idx="28">
                  <c:v>0</c:v>
                </c:pt>
              </c:numCache>
            </c:numRef>
          </c:val>
          <c:smooth val="0"/>
          <c:extLst>
            <c:ext xmlns:c16="http://schemas.microsoft.com/office/drawing/2014/chart" uri="{C3380CC4-5D6E-409C-BE32-E72D297353CC}">
              <c16:uniqueId val="{00000002-D7CF-484D-9130-F63B0F2C7B35}"/>
            </c:ext>
          </c:extLst>
        </c:ser>
        <c:dLbls>
          <c:showLegendKey val="0"/>
          <c:showVal val="0"/>
          <c:showCatName val="0"/>
          <c:showSerName val="0"/>
          <c:showPercent val="0"/>
          <c:showBubbleSize val="0"/>
        </c:dLbls>
        <c:smooth val="0"/>
        <c:axId val="1367255048"/>
        <c:axId val="1367248904"/>
      </c:lineChart>
      <c:dateAx>
        <c:axId val="1367255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7248904"/>
        <c:crosses val="autoZero"/>
        <c:auto val="1"/>
        <c:lblOffset val="100"/>
        <c:baseTimeUnit val="days"/>
      </c:dateAx>
      <c:valAx>
        <c:axId val="1367248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7255048"/>
        <c:crosses val="autoZero"/>
        <c:crossBetween val="between"/>
      </c:valAx>
      <c:spPr>
        <a:noFill/>
        <a:ln>
          <a:noFill/>
        </a:ln>
        <a:effectLst/>
      </c:spPr>
    </c:plotArea>
    <c:legend>
      <c:legendPos val="b"/>
      <c:layout>
        <c:manualLayout>
          <c:xMode val="edge"/>
          <c:yMode val="edge"/>
          <c:x val="0.33503066673957421"/>
          <c:y val="0.90538144450693658"/>
          <c:w val="0.47465250751702015"/>
          <c:h val="7.142907136607924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Sprint 2 - Burndown Chat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Story Points</c:v>
          </c:tx>
          <c:spPr>
            <a:ln w="28575" cap="rnd">
              <a:solidFill>
                <a:schemeClr val="accent1"/>
              </a:solidFill>
              <a:round/>
            </a:ln>
            <a:effectLst/>
          </c:spPr>
          <c:marker>
            <c:symbol val="dot"/>
            <c:size val="5"/>
            <c:spPr>
              <a:solidFill>
                <a:schemeClr val="accent1"/>
              </a:solidFill>
              <a:ln w="9525">
                <a:solidFill>
                  <a:schemeClr val="accent1"/>
                </a:solidFill>
              </a:ln>
              <a:effectLst/>
            </c:spPr>
          </c:marker>
          <c:cat>
            <c:numRef>
              <c:f>Burndown!$A$2:$A$28</c:f>
              <c:numCache>
                <c:formatCode>m/d/yyyy</c:formatCode>
                <c:ptCount val="27"/>
                <c:pt idx="0">
                  <c:v>45727</c:v>
                </c:pt>
                <c:pt idx="1">
                  <c:v>45728</c:v>
                </c:pt>
                <c:pt idx="2">
                  <c:v>45729</c:v>
                </c:pt>
                <c:pt idx="3">
                  <c:v>45730</c:v>
                </c:pt>
                <c:pt idx="4">
                  <c:v>45731</c:v>
                </c:pt>
                <c:pt idx="5">
                  <c:v>45732</c:v>
                </c:pt>
                <c:pt idx="6">
                  <c:v>45733</c:v>
                </c:pt>
                <c:pt idx="7">
                  <c:v>45734</c:v>
                </c:pt>
                <c:pt idx="8">
                  <c:v>45735</c:v>
                </c:pt>
                <c:pt idx="9">
                  <c:v>45736</c:v>
                </c:pt>
                <c:pt idx="10">
                  <c:v>45737</c:v>
                </c:pt>
                <c:pt idx="11">
                  <c:v>45738</c:v>
                </c:pt>
                <c:pt idx="12">
                  <c:v>45739</c:v>
                </c:pt>
                <c:pt idx="13">
                  <c:v>45740</c:v>
                </c:pt>
                <c:pt idx="14">
                  <c:v>45741</c:v>
                </c:pt>
                <c:pt idx="15">
                  <c:v>45742</c:v>
                </c:pt>
                <c:pt idx="16">
                  <c:v>45743</c:v>
                </c:pt>
                <c:pt idx="17">
                  <c:v>45744</c:v>
                </c:pt>
                <c:pt idx="18">
                  <c:v>45745</c:v>
                </c:pt>
                <c:pt idx="19">
                  <c:v>45746</c:v>
                </c:pt>
                <c:pt idx="20">
                  <c:v>45747</c:v>
                </c:pt>
                <c:pt idx="21">
                  <c:v>45748</c:v>
                </c:pt>
                <c:pt idx="22">
                  <c:v>45749</c:v>
                </c:pt>
                <c:pt idx="23">
                  <c:v>45750</c:v>
                </c:pt>
                <c:pt idx="24">
                  <c:v>45751</c:v>
                </c:pt>
                <c:pt idx="25">
                  <c:v>45752</c:v>
                </c:pt>
                <c:pt idx="26">
                  <c:v>45753</c:v>
                </c:pt>
              </c:numCache>
            </c:numRef>
          </c:cat>
          <c:val>
            <c:numRef>
              <c:f>Burndown!$B$2:$B$28</c:f>
              <c:numCache>
                <c:formatCode>General</c:formatCode>
                <c:ptCount val="27"/>
                <c:pt idx="0">
                  <c:v>39</c:v>
                </c:pt>
                <c:pt idx="1">
                  <c:v>39</c:v>
                </c:pt>
                <c:pt idx="2">
                  <c:v>39</c:v>
                </c:pt>
                <c:pt idx="3">
                  <c:v>39</c:v>
                </c:pt>
                <c:pt idx="4">
                  <c:v>34</c:v>
                </c:pt>
                <c:pt idx="5">
                  <c:v>34</c:v>
                </c:pt>
                <c:pt idx="6">
                  <c:v>34</c:v>
                </c:pt>
                <c:pt idx="7">
                  <c:v>34</c:v>
                </c:pt>
                <c:pt idx="8">
                  <c:v>34</c:v>
                </c:pt>
                <c:pt idx="9">
                  <c:v>34</c:v>
                </c:pt>
                <c:pt idx="10">
                  <c:v>34</c:v>
                </c:pt>
                <c:pt idx="11">
                  <c:v>34</c:v>
                </c:pt>
                <c:pt idx="12">
                  <c:v>34</c:v>
                </c:pt>
                <c:pt idx="13">
                  <c:v>29</c:v>
                </c:pt>
                <c:pt idx="14">
                  <c:v>21</c:v>
                </c:pt>
                <c:pt idx="15">
                  <c:v>21</c:v>
                </c:pt>
                <c:pt idx="16">
                  <c:v>21</c:v>
                </c:pt>
                <c:pt idx="17">
                  <c:v>21</c:v>
                </c:pt>
                <c:pt idx="18">
                  <c:v>21</c:v>
                </c:pt>
                <c:pt idx="19">
                  <c:v>21</c:v>
                </c:pt>
                <c:pt idx="20">
                  <c:v>21</c:v>
                </c:pt>
                <c:pt idx="21">
                  <c:v>11</c:v>
                </c:pt>
                <c:pt idx="22">
                  <c:v>11</c:v>
                </c:pt>
                <c:pt idx="23">
                  <c:v>9</c:v>
                </c:pt>
                <c:pt idx="24">
                  <c:v>9</c:v>
                </c:pt>
                <c:pt idx="25">
                  <c:v>1</c:v>
                </c:pt>
                <c:pt idx="26">
                  <c:v>1</c:v>
                </c:pt>
              </c:numCache>
            </c:numRef>
          </c:val>
          <c:smooth val="0"/>
          <c:extLst>
            <c:ext xmlns:c16="http://schemas.microsoft.com/office/drawing/2014/chart" uri="{C3380CC4-5D6E-409C-BE32-E72D297353CC}">
              <c16:uniqueId val="{00000000-B6A4-4E5E-A37A-40CF27787B3D}"/>
            </c:ext>
          </c:extLst>
        </c:ser>
        <c:ser>
          <c:idx val="1"/>
          <c:order val="1"/>
          <c:tx>
            <c:v/>
          </c:tx>
          <c:spPr>
            <a:ln w="28575" cap="rnd">
              <a:solidFill>
                <a:srgbClr val="FFFFFF"/>
              </a:solidFill>
              <a:prstDash val="solid"/>
              <a:round/>
            </a:ln>
            <a:effectLst/>
          </c:spPr>
          <c:marker>
            <c:symbol val="circle"/>
            <c:size val="5"/>
            <c:spPr>
              <a:solidFill>
                <a:srgbClr val="FFFFFF"/>
              </a:solidFill>
              <a:ln w="9525">
                <a:solidFill>
                  <a:schemeClr val="accent2"/>
                </a:solidFill>
              </a:ln>
              <a:effectLst/>
            </c:spPr>
          </c:marker>
          <c:trendline>
            <c:name>Ideal</c:name>
            <c:spPr>
              <a:ln w="19050" cap="rnd">
                <a:solidFill>
                  <a:srgbClr val="FF0000"/>
                </a:solidFill>
                <a:prstDash val="sysDot"/>
              </a:ln>
              <a:effectLst/>
            </c:spPr>
            <c:trendlineType val="linear"/>
            <c:dispRSqr val="0"/>
            <c:dispEq val="0"/>
          </c:trendline>
          <c:cat>
            <c:numRef>
              <c:f>Burndown!$A$2:$A$28</c:f>
              <c:numCache>
                <c:formatCode>m/d/yyyy</c:formatCode>
                <c:ptCount val="27"/>
                <c:pt idx="0">
                  <c:v>45727</c:v>
                </c:pt>
                <c:pt idx="1">
                  <c:v>45728</c:v>
                </c:pt>
                <c:pt idx="2">
                  <c:v>45729</c:v>
                </c:pt>
                <c:pt idx="3">
                  <c:v>45730</c:v>
                </c:pt>
                <c:pt idx="4">
                  <c:v>45731</c:v>
                </c:pt>
                <c:pt idx="5">
                  <c:v>45732</c:v>
                </c:pt>
                <c:pt idx="6">
                  <c:v>45733</c:v>
                </c:pt>
                <c:pt idx="7">
                  <c:v>45734</c:v>
                </c:pt>
                <c:pt idx="8">
                  <c:v>45735</c:v>
                </c:pt>
                <c:pt idx="9">
                  <c:v>45736</c:v>
                </c:pt>
                <c:pt idx="10">
                  <c:v>45737</c:v>
                </c:pt>
                <c:pt idx="11">
                  <c:v>45738</c:v>
                </c:pt>
                <c:pt idx="12">
                  <c:v>45739</c:v>
                </c:pt>
                <c:pt idx="13">
                  <c:v>45740</c:v>
                </c:pt>
                <c:pt idx="14">
                  <c:v>45741</c:v>
                </c:pt>
                <c:pt idx="15">
                  <c:v>45742</c:v>
                </c:pt>
                <c:pt idx="16">
                  <c:v>45743</c:v>
                </c:pt>
                <c:pt idx="17">
                  <c:v>45744</c:v>
                </c:pt>
                <c:pt idx="18">
                  <c:v>45745</c:v>
                </c:pt>
                <c:pt idx="19">
                  <c:v>45746</c:v>
                </c:pt>
                <c:pt idx="20">
                  <c:v>45747</c:v>
                </c:pt>
                <c:pt idx="21">
                  <c:v>45748</c:v>
                </c:pt>
                <c:pt idx="22">
                  <c:v>45749</c:v>
                </c:pt>
                <c:pt idx="23">
                  <c:v>45750</c:v>
                </c:pt>
                <c:pt idx="24">
                  <c:v>45751</c:v>
                </c:pt>
                <c:pt idx="25">
                  <c:v>45752</c:v>
                </c:pt>
                <c:pt idx="26">
                  <c:v>45753</c:v>
                </c:pt>
              </c:numCache>
            </c:numRef>
          </c:cat>
          <c:val>
            <c:numRef>
              <c:f>Burndown!$C$2:$C$28</c:f>
              <c:numCache>
                <c:formatCode>General</c:formatCode>
                <c:ptCount val="27"/>
                <c:pt idx="0">
                  <c:v>39</c:v>
                </c:pt>
                <c:pt idx="26">
                  <c:v>0</c:v>
                </c:pt>
              </c:numCache>
            </c:numRef>
          </c:val>
          <c:smooth val="0"/>
          <c:extLst>
            <c:ext xmlns:c16="http://schemas.microsoft.com/office/drawing/2014/chart" uri="{C3380CC4-5D6E-409C-BE32-E72D297353CC}">
              <c16:uniqueId val="{00000002-B6A4-4E5E-A37A-40CF27787B3D}"/>
            </c:ext>
          </c:extLst>
        </c:ser>
        <c:dLbls>
          <c:showLegendKey val="0"/>
          <c:showVal val="0"/>
          <c:showCatName val="0"/>
          <c:showSerName val="0"/>
          <c:showPercent val="0"/>
          <c:showBubbleSize val="0"/>
        </c:dLbls>
        <c:marker val="1"/>
        <c:smooth val="0"/>
        <c:axId val="901567495"/>
        <c:axId val="901570055"/>
      </c:lineChart>
      <c:dateAx>
        <c:axId val="9015674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1570055"/>
        <c:crosses val="autoZero"/>
        <c:auto val="1"/>
        <c:lblOffset val="100"/>
        <c:baseTimeUnit val="days"/>
      </c:dateAx>
      <c:valAx>
        <c:axId val="9015700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15674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Sprint 3 - Burndown Chat</a:t>
            </a:r>
          </a:p>
        </c:rich>
      </c:tx>
      <c:layout>
        <c:manualLayout>
          <c:xMode val="edge"/>
          <c:yMode val="edge"/>
          <c:x val="0.41272238370106074"/>
          <c:y val="2.813042534722222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Burndown!$J$2</c:f>
              <c:strCache>
                <c:ptCount val="1"/>
                <c:pt idx="0">
                  <c:v>Story Points</c:v>
                </c:pt>
              </c:strCache>
            </c:strRef>
          </c:tx>
          <c:spPr>
            <a:ln w="28575" cap="rnd">
              <a:solidFill>
                <a:schemeClr val="accent1"/>
              </a:solidFill>
              <a:round/>
            </a:ln>
            <a:effectLst/>
          </c:spPr>
          <c:marker>
            <c:symbol val="none"/>
          </c:marker>
          <c:cat>
            <c:numRef>
              <c:f>Burndown!$I$3:$I$24</c:f>
              <c:numCache>
                <c:formatCode>m/d/yyyy</c:formatCode>
                <c:ptCount val="22"/>
                <c:pt idx="0">
                  <c:v>45754</c:v>
                </c:pt>
                <c:pt idx="1">
                  <c:v>45755</c:v>
                </c:pt>
                <c:pt idx="2">
                  <c:v>45756</c:v>
                </c:pt>
                <c:pt idx="3">
                  <c:v>45757</c:v>
                </c:pt>
                <c:pt idx="4">
                  <c:v>45758</c:v>
                </c:pt>
                <c:pt idx="5">
                  <c:v>45759</c:v>
                </c:pt>
                <c:pt idx="6">
                  <c:v>45760</c:v>
                </c:pt>
                <c:pt idx="7">
                  <c:v>45761</c:v>
                </c:pt>
                <c:pt idx="8">
                  <c:v>45762</c:v>
                </c:pt>
                <c:pt idx="9">
                  <c:v>45763</c:v>
                </c:pt>
                <c:pt idx="10">
                  <c:v>45764</c:v>
                </c:pt>
                <c:pt idx="11">
                  <c:v>45765</c:v>
                </c:pt>
                <c:pt idx="12">
                  <c:v>45766</c:v>
                </c:pt>
                <c:pt idx="13">
                  <c:v>45767</c:v>
                </c:pt>
                <c:pt idx="14">
                  <c:v>45768</c:v>
                </c:pt>
                <c:pt idx="15">
                  <c:v>45769</c:v>
                </c:pt>
                <c:pt idx="16">
                  <c:v>45770</c:v>
                </c:pt>
                <c:pt idx="17">
                  <c:v>45771</c:v>
                </c:pt>
                <c:pt idx="18">
                  <c:v>45772</c:v>
                </c:pt>
                <c:pt idx="19">
                  <c:v>45773</c:v>
                </c:pt>
                <c:pt idx="20">
                  <c:v>45774</c:v>
                </c:pt>
                <c:pt idx="21">
                  <c:v>45775</c:v>
                </c:pt>
              </c:numCache>
            </c:numRef>
          </c:cat>
          <c:val>
            <c:numRef>
              <c:f>Burndown!$J$3:$J$24</c:f>
              <c:numCache>
                <c:formatCode>General</c:formatCode>
                <c:ptCount val="22"/>
                <c:pt idx="0">
                  <c:v>49</c:v>
                </c:pt>
                <c:pt idx="1">
                  <c:v>49</c:v>
                </c:pt>
                <c:pt idx="2">
                  <c:v>49</c:v>
                </c:pt>
                <c:pt idx="3">
                  <c:v>41</c:v>
                </c:pt>
                <c:pt idx="4">
                  <c:v>41</c:v>
                </c:pt>
                <c:pt idx="5">
                  <c:v>41</c:v>
                </c:pt>
                <c:pt idx="6">
                  <c:v>41</c:v>
                </c:pt>
                <c:pt idx="7">
                  <c:v>33</c:v>
                </c:pt>
                <c:pt idx="8">
                  <c:v>33</c:v>
                </c:pt>
                <c:pt idx="9">
                  <c:v>33</c:v>
                </c:pt>
                <c:pt idx="10">
                  <c:v>33</c:v>
                </c:pt>
                <c:pt idx="11">
                  <c:v>31</c:v>
                </c:pt>
                <c:pt idx="12">
                  <c:v>31</c:v>
                </c:pt>
                <c:pt idx="13">
                  <c:v>23</c:v>
                </c:pt>
                <c:pt idx="14">
                  <c:v>18</c:v>
                </c:pt>
                <c:pt idx="15">
                  <c:v>18</c:v>
                </c:pt>
                <c:pt idx="16">
                  <c:v>18</c:v>
                </c:pt>
                <c:pt idx="17">
                  <c:v>18</c:v>
                </c:pt>
                <c:pt idx="18">
                  <c:v>13</c:v>
                </c:pt>
                <c:pt idx="19">
                  <c:v>13</c:v>
                </c:pt>
                <c:pt idx="20">
                  <c:v>8</c:v>
                </c:pt>
                <c:pt idx="21">
                  <c:v>8</c:v>
                </c:pt>
              </c:numCache>
            </c:numRef>
          </c:val>
          <c:smooth val="0"/>
          <c:extLst>
            <c:ext xmlns:c16="http://schemas.microsoft.com/office/drawing/2014/chart" uri="{C3380CC4-5D6E-409C-BE32-E72D297353CC}">
              <c16:uniqueId val="{00000000-3EA9-46E2-8271-A8FAAE4810B3}"/>
            </c:ext>
          </c:extLst>
        </c:ser>
        <c:ser>
          <c:idx val="1"/>
          <c:order val="1"/>
          <c:tx>
            <c:v/>
          </c:tx>
          <c:spPr>
            <a:ln w="28575" cap="rnd">
              <a:solidFill>
                <a:srgbClr val="FFFFFF"/>
              </a:solidFill>
              <a:prstDash val="solid"/>
              <a:round/>
            </a:ln>
            <a:effectLst/>
          </c:spPr>
          <c:marker>
            <c:symbol val="square"/>
            <c:size val="5"/>
            <c:spPr>
              <a:solidFill>
                <a:schemeClr val="accent2"/>
              </a:solidFill>
              <a:ln w="9525">
                <a:solidFill>
                  <a:schemeClr val="accent2"/>
                </a:solidFill>
              </a:ln>
              <a:effectLst/>
            </c:spPr>
          </c:marker>
          <c:trendline>
            <c:name>Ideal</c:name>
            <c:spPr>
              <a:ln w="19050" cap="rnd">
                <a:solidFill>
                  <a:srgbClr val="E87331"/>
                </a:solidFill>
                <a:prstDash val="sysDot"/>
              </a:ln>
              <a:effectLst/>
            </c:spPr>
            <c:trendlineType val="linear"/>
            <c:dispRSqr val="0"/>
            <c:dispEq val="0"/>
          </c:trendline>
          <c:cat>
            <c:numRef>
              <c:f>Burndown!$I$3:$I$24</c:f>
              <c:numCache>
                <c:formatCode>m/d/yyyy</c:formatCode>
                <c:ptCount val="22"/>
                <c:pt idx="0">
                  <c:v>45754</c:v>
                </c:pt>
                <c:pt idx="1">
                  <c:v>45755</c:v>
                </c:pt>
                <c:pt idx="2">
                  <c:v>45756</c:v>
                </c:pt>
                <c:pt idx="3">
                  <c:v>45757</c:v>
                </c:pt>
                <c:pt idx="4">
                  <c:v>45758</c:v>
                </c:pt>
                <c:pt idx="5">
                  <c:v>45759</c:v>
                </c:pt>
                <c:pt idx="6">
                  <c:v>45760</c:v>
                </c:pt>
                <c:pt idx="7">
                  <c:v>45761</c:v>
                </c:pt>
                <c:pt idx="8">
                  <c:v>45762</c:v>
                </c:pt>
                <c:pt idx="9">
                  <c:v>45763</c:v>
                </c:pt>
                <c:pt idx="10">
                  <c:v>45764</c:v>
                </c:pt>
                <c:pt idx="11">
                  <c:v>45765</c:v>
                </c:pt>
                <c:pt idx="12">
                  <c:v>45766</c:v>
                </c:pt>
                <c:pt idx="13">
                  <c:v>45767</c:v>
                </c:pt>
                <c:pt idx="14">
                  <c:v>45768</c:v>
                </c:pt>
                <c:pt idx="15">
                  <c:v>45769</c:v>
                </c:pt>
                <c:pt idx="16">
                  <c:v>45770</c:v>
                </c:pt>
                <c:pt idx="17">
                  <c:v>45771</c:v>
                </c:pt>
                <c:pt idx="18">
                  <c:v>45772</c:v>
                </c:pt>
                <c:pt idx="19">
                  <c:v>45773</c:v>
                </c:pt>
                <c:pt idx="20">
                  <c:v>45774</c:v>
                </c:pt>
                <c:pt idx="21">
                  <c:v>45775</c:v>
                </c:pt>
              </c:numCache>
            </c:numRef>
          </c:cat>
          <c:val>
            <c:numRef>
              <c:f>Burndown!$K$3:$K$24</c:f>
              <c:numCache>
                <c:formatCode>General</c:formatCode>
                <c:ptCount val="22"/>
                <c:pt idx="0">
                  <c:v>49</c:v>
                </c:pt>
                <c:pt idx="21">
                  <c:v>0</c:v>
                </c:pt>
              </c:numCache>
            </c:numRef>
          </c:val>
          <c:smooth val="0"/>
          <c:extLst>
            <c:ext xmlns:c16="http://schemas.microsoft.com/office/drawing/2014/chart" uri="{C3380CC4-5D6E-409C-BE32-E72D297353CC}">
              <c16:uniqueId val="{00000002-3EA9-46E2-8271-A8FAAE4810B3}"/>
            </c:ext>
          </c:extLst>
        </c:ser>
        <c:dLbls>
          <c:showLegendKey val="0"/>
          <c:showVal val="0"/>
          <c:showCatName val="0"/>
          <c:showSerName val="0"/>
          <c:showPercent val="0"/>
          <c:showBubbleSize val="0"/>
        </c:dLbls>
        <c:smooth val="0"/>
        <c:axId val="1481483784"/>
        <c:axId val="1481485832"/>
      </c:lineChart>
      <c:dateAx>
        <c:axId val="148148378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1485832"/>
        <c:crosses val="autoZero"/>
        <c:auto val="1"/>
        <c:lblOffset val="100"/>
        <c:baseTimeUnit val="days"/>
      </c:dateAx>
      <c:valAx>
        <c:axId val="1481485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1483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Team Velocity &amp; Committed Ratio​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Burndown!$N$2</c:f>
              <c:strCache>
                <c:ptCount val="1"/>
                <c:pt idx="0">
                  <c:v>Commitment</c:v>
                </c:pt>
              </c:strCache>
            </c:strRef>
          </c:tx>
          <c:spPr>
            <a:solidFill>
              <a:srgbClr val="808080"/>
            </a:solidFill>
            <a:ln>
              <a:noFill/>
            </a:ln>
            <a:effectLst/>
          </c:spPr>
          <c:invertIfNegative val="0"/>
          <c:cat>
            <c:strRef>
              <c:f>Burndown!$M$3:$M$5</c:f>
              <c:strCache>
                <c:ptCount val="3"/>
                <c:pt idx="0">
                  <c:v>Sprint 1</c:v>
                </c:pt>
                <c:pt idx="1">
                  <c:v>Sprint 2</c:v>
                </c:pt>
                <c:pt idx="2">
                  <c:v>Sprint 3</c:v>
                </c:pt>
              </c:strCache>
            </c:strRef>
          </c:cat>
          <c:val>
            <c:numRef>
              <c:f>Burndown!$N$3:$N$5</c:f>
              <c:numCache>
                <c:formatCode>General</c:formatCode>
                <c:ptCount val="3"/>
                <c:pt idx="0">
                  <c:v>45</c:v>
                </c:pt>
                <c:pt idx="1">
                  <c:v>39</c:v>
                </c:pt>
                <c:pt idx="2">
                  <c:v>49</c:v>
                </c:pt>
              </c:numCache>
            </c:numRef>
          </c:val>
          <c:extLst>
            <c:ext xmlns:c16="http://schemas.microsoft.com/office/drawing/2014/chart" uri="{C3380CC4-5D6E-409C-BE32-E72D297353CC}">
              <c16:uniqueId val="{00000000-950F-44C1-A316-3FE39CCA3DE5}"/>
            </c:ext>
          </c:extLst>
        </c:ser>
        <c:ser>
          <c:idx val="1"/>
          <c:order val="1"/>
          <c:tx>
            <c:strRef>
              <c:f>Burndown!$O$2</c:f>
              <c:strCache>
                <c:ptCount val="1"/>
                <c:pt idx="0">
                  <c:v>Completed</c:v>
                </c:pt>
              </c:strCache>
            </c:strRef>
          </c:tx>
          <c:spPr>
            <a:solidFill>
              <a:srgbClr val="4EA72E"/>
            </a:solidFill>
            <a:ln>
              <a:noFill/>
            </a:ln>
            <a:effectLst/>
          </c:spPr>
          <c:invertIfNegative val="0"/>
          <c:cat>
            <c:strRef>
              <c:f>Burndown!$M$3:$M$5</c:f>
              <c:strCache>
                <c:ptCount val="3"/>
                <c:pt idx="0">
                  <c:v>Sprint 1</c:v>
                </c:pt>
                <c:pt idx="1">
                  <c:v>Sprint 2</c:v>
                </c:pt>
                <c:pt idx="2">
                  <c:v>Sprint 3</c:v>
                </c:pt>
              </c:strCache>
            </c:strRef>
          </c:cat>
          <c:val>
            <c:numRef>
              <c:f>Burndown!$O$3:$O$5</c:f>
              <c:numCache>
                <c:formatCode>General</c:formatCode>
                <c:ptCount val="3"/>
                <c:pt idx="0">
                  <c:v>45</c:v>
                </c:pt>
                <c:pt idx="1">
                  <c:v>38</c:v>
                </c:pt>
                <c:pt idx="2">
                  <c:v>41</c:v>
                </c:pt>
              </c:numCache>
            </c:numRef>
          </c:val>
          <c:extLst>
            <c:ext xmlns:c16="http://schemas.microsoft.com/office/drawing/2014/chart" uri="{C3380CC4-5D6E-409C-BE32-E72D297353CC}">
              <c16:uniqueId val="{00000001-950F-44C1-A316-3FE39CCA3DE5}"/>
            </c:ext>
          </c:extLst>
        </c:ser>
        <c:dLbls>
          <c:showLegendKey val="0"/>
          <c:showVal val="0"/>
          <c:showCatName val="0"/>
          <c:showSerName val="0"/>
          <c:showPercent val="0"/>
          <c:showBubbleSize val="0"/>
        </c:dLbls>
        <c:gapWidth val="219"/>
        <c:overlap val="-27"/>
        <c:axId val="879748616"/>
        <c:axId val="880629256"/>
      </c:barChart>
      <c:lineChart>
        <c:grouping val="standard"/>
        <c:varyColors val="0"/>
        <c:ser>
          <c:idx val="2"/>
          <c:order val="2"/>
          <c:tx>
            <c:strRef>
              <c:f>Burndown!$P$2</c:f>
              <c:strCache>
                <c:ptCount val="1"/>
                <c:pt idx="0">
                  <c:v>Average</c:v>
                </c:pt>
              </c:strCache>
            </c:strRef>
          </c:tx>
          <c:spPr>
            <a:ln w="28575" cap="rnd">
              <a:solidFill>
                <a:srgbClr val="FF0000"/>
              </a:solidFill>
              <a:prstDash val="solid"/>
              <a:round/>
            </a:ln>
            <a:effectLst/>
          </c:spPr>
          <c:marker>
            <c:symbol val="none"/>
          </c:marker>
          <c:cat>
            <c:strRef>
              <c:f>Burndown!$M$3:$M$5</c:f>
              <c:strCache>
                <c:ptCount val="3"/>
                <c:pt idx="0">
                  <c:v>Sprint 1</c:v>
                </c:pt>
                <c:pt idx="1">
                  <c:v>Sprint 2</c:v>
                </c:pt>
                <c:pt idx="2">
                  <c:v>Sprint 3</c:v>
                </c:pt>
              </c:strCache>
            </c:strRef>
          </c:cat>
          <c:val>
            <c:numRef>
              <c:f>Burndown!$P$3:$P$5</c:f>
              <c:numCache>
                <c:formatCode>General</c:formatCode>
                <c:ptCount val="3"/>
                <c:pt idx="0">
                  <c:v>41.333333333333336</c:v>
                </c:pt>
                <c:pt idx="1">
                  <c:v>41.333333333333336</c:v>
                </c:pt>
                <c:pt idx="2">
                  <c:v>41.333333333333336</c:v>
                </c:pt>
              </c:numCache>
            </c:numRef>
          </c:val>
          <c:smooth val="0"/>
          <c:extLst>
            <c:ext xmlns:c16="http://schemas.microsoft.com/office/drawing/2014/chart" uri="{C3380CC4-5D6E-409C-BE32-E72D297353CC}">
              <c16:uniqueId val="{00000002-950F-44C1-A316-3FE39CCA3DE5}"/>
            </c:ext>
          </c:extLst>
        </c:ser>
        <c:dLbls>
          <c:showLegendKey val="0"/>
          <c:showVal val="0"/>
          <c:showCatName val="0"/>
          <c:showSerName val="0"/>
          <c:showPercent val="0"/>
          <c:showBubbleSize val="0"/>
        </c:dLbls>
        <c:marker val="1"/>
        <c:smooth val="0"/>
        <c:axId val="879748616"/>
        <c:axId val="880629256"/>
      </c:lineChart>
      <c:catAx>
        <c:axId val="8797486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Sprints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0629256"/>
        <c:crosses val="autoZero"/>
        <c:auto val="1"/>
        <c:lblAlgn val="ctr"/>
        <c:lblOffset val="100"/>
        <c:noMultiLvlLbl val="0"/>
      </c:catAx>
      <c:valAx>
        <c:axId val="880629256"/>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974861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08297d08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08297d08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02DB28E9-150F-8D4C-311E-1D339F4EFB3B}"/>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4A3FFCB8-F58B-4310-7778-06FE7F0B10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D866305-71F3-702B-CC10-90B4C668A7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459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8F183F40-6B35-D178-3799-DD1CDAA1B83D}"/>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6EF2AC3A-69A5-EA72-6EB1-E5A396C8A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B2A754D3-E29F-9E98-B058-361452212E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9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159f37e880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159f37e880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B8F92AFD-4BC8-8195-F339-8CC756D5EFCA}"/>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34BE4703-75A8-3230-9804-1D01ECBE9C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527A670-154F-160C-806D-9F70D164CF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87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E21553C3-5ABD-56C3-F386-33495D6DDA8D}"/>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FBE44293-A2A4-0454-1496-A637D6D2DB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C3DA9F33-6954-E8E3-AC2D-028704CA98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456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2FB467CC-621A-0EC7-2EA3-D2F2C03C2EE2}"/>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E761F4C3-9785-A9DC-54F5-3B53D77AA5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24E299F4-DCC4-483C-8F15-6FD30BED24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22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BC23BDBA-62B3-AE4F-AC87-AE65F8394DDF}"/>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E7F58A32-EECA-4FFA-5C03-6BA494791D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8AA740AC-F814-C816-D3C5-D21A77821A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169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CEECD107-F9D6-D4F8-8439-D7E490B70CC8}"/>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BC1922E0-2E5C-6906-0012-1BF92C4537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8D954CBD-EB79-3FB2-E34C-80397B6724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391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71440A93-4498-B030-E870-32E1215D878A}"/>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B22EF283-8AA4-9F95-D67A-EB7BFE0CF8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5CEB4AAF-F0FC-5EBD-B29E-1C322EE7AC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170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D232BFB7-E5D7-9FB5-736D-C7697C299A98}"/>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36EBE6B3-B63F-A6A4-2ACB-E1721AE513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03EB9730-292A-DBC5-2EFA-0D709C948B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54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fdee14d4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fdee14d4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C8627875-5230-4ED7-52C1-A790F90CC775}"/>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59982233-9E26-110B-66F3-139287A8C1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1A7318F4-4708-8C78-E08E-5963D0F2CD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017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22D612C4-865F-8ED3-89DD-589620E9AAB3}"/>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F9F3AB63-B376-EDEA-9674-37FEB2038D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EA0CE0A4-8485-B6A9-DF7D-430EAD3753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969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70D9CFF2-7E36-68F1-AD2F-EAAAE46C127F}"/>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6175F721-5210-0384-C6F9-D5BCC4245C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31BF7D9-AC73-EBDF-27E9-A50A40671B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Sprint burndown was completed as shown above. The total sprint commitment was 45 total story points. All issues in the sprint were completed.</a:t>
            </a:r>
          </a:p>
        </p:txBody>
      </p:sp>
    </p:spTree>
    <p:extLst>
      <p:ext uri="{BB962C8B-B14F-4D97-AF65-F5344CB8AC3E}">
        <p14:creationId xmlns:p14="http://schemas.microsoft.com/office/powerpoint/2010/main" val="2272549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39BB979C-D147-0B29-9D44-D4E3FCC04019}"/>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518BC496-0BCC-8B19-575C-FA0DDD1B4E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D339300-AA74-5E01-1FF2-0255607399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86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1C7AFDEC-8B51-9045-FE58-2A466B52760A}"/>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7754628D-4C97-85A0-1F98-73F20CF344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CDDFFA45-665C-8A7A-00D2-EC15686D7D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60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96A062F0-6605-EAA0-D3AE-4AB8DBBBDA8F}"/>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23CF365C-D12F-D199-F62E-6C2DE906A1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1840C1C2-6009-C49E-1216-1C0CB2921D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57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174C452E-CEF0-FEE8-7E17-6FBA21082D09}"/>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A48AC93B-96F5-7187-B85A-B5FA6397C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D5E89994-35FC-8387-C339-4E1542C067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32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53A7B073-53E9-3452-60BB-171A471A4EBC}"/>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8FBEEAB3-3E1B-30F9-CA17-0FD7D9C1A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17173F85-5862-99FD-E004-76113DAEB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56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45298d78e0_0_37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45298d78e0_0_37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fdc8be9f5f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fdc8be9f5f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712bf4b05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31850" y="1477469"/>
            <a:ext cx="6480300" cy="2004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71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844300" y="3564460"/>
            <a:ext cx="5466900" cy="4329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787946" y="239579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321859" y="141549"/>
            <a:ext cx="1254597" cy="1503494"/>
            <a:chOff x="6382288" y="83496"/>
            <a:chExt cx="1287823" cy="1543311"/>
          </a:xfrm>
        </p:grpSpPr>
        <p:sp>
          <p:nvSpPr>
            <p:cNvPr id="14" name="Google Shape;14;p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4"/>
        <p:cNvGrpSpPr/>
        <p:nvPr/>
      </p:nvGrpSpPr>
      <p:grpSpPr>
        <a:xfrm>
          <a:off x="0" y="0"/>
          <a:ext cx="0" cy="0"/>
          <a:chOff x="0" y="0"/>
          <a:chExt cx="0" cy="0"/>
        </a:xfrm>
      </p:grpSpPr>
      <p:sp>
        <p:nvSpPr>
          <p:cNvPr id="125" name="Google Shape;125;p1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txBox="1">
            <a:spLocks noGrp="1"/>
          </p:cNvSpPr>
          <p:nvPr>
            <p:ph type="title" hasCustomPrompt="1"/>
          </p:nvPr>
        </p:nvSpPr>
        <p:spPr>
          <a:xfrm>
            <a:off x="1961850" y="1807582"/>
            <a:ext cx="5220300" cy="16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27" name="Google Shape;127;p11"/>
          <p:cNvSpPr txBox="1">
            <a:spLocks noGrp="1"/>
          </p:cNvSpPr>
          <p:nvPr>
            <p:ph type="subTitle" idx="1"/>
          </p:nvPr>
        </p:nvSpPr>
        <p:spPr>
          <a:xfrm>
            <a:off x="1961850" y="3568019"/>
            <a:ext cx="5220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Amiko SemiBold"/>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8" name="Google Shape;128;p11"/>
          <p:cNvSpPr/>
          <p:nvPr/>
        </p:nvSpPr>
        <p:spPr>
          <a:xfrm>
            <a:off x="8402137" y="34719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894429" y="318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30" name="Google Shape;130;p11"/>
          <p:cNvGrpSpPr/>
          <p:nvPr/>
        </p:nvGrpSpPr>
        <p:grpSpPr>
          <a:xfrm>
            <a:off x="-537394" y="3098290"/>
            <a:ext cx="1618021" cy="1939016"/>
            <a:chOff x="6382288" y="83496"/>
            <a:chExt cx="1287823" cy="1543311"/>
          </a:xfrm>
        </p:grpSpPr>
        <p:sp>
          <p:nvSpPr>
            <p:cNvPr id="131" name="Google Shape;131;p1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1"/>
          <p:cNvSpPr/>
          <p:nvPr/>
        </p:nvSpPr>
        <p:spPr>
          <a:xfrm rot="-5400000">
            <a:off x="-457796" y="4548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41"/>
        <p:cNvGrpSpPr/>
        <p:nvPr/>
      </p:nvGrpSpPr>
      <p:grpSpPr>
        <a:xfrm>
          <a:off x="0" y="0"/>
          <a:ext cx="0" cy="0"/>
          <a:chOff x="0" y="0"/>
          <a:chExt cx="0" cy="0"/>
        </a:xfrm>
      </p:grpSpPr>
      <p:sp>
        <p:nvSpPr>
          <p:cNvPr id="142" name="Google Shape;142;p1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txBox="1">
            <a:spLocks noGrp="1"/>
          </p:cNvSpPr>
          <p:nvPr>
            <p:ph type="subTitle" idx="1"/>
          </p:nvPr>
        </p:nvSpPr>
        <p:spPr>
          <a:xfrm>
            <a:off x="2376150" y="1566600"/>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4" name="Google Shape;144;p13"/>
          <p:cNvSpPr txBox="1">
            <a:spLocks noGrp="1"/>
          </p:cNvSpPr>
          <p:nvPr>
            <p:ph type="subTitle" idx="2"/>
          </p:nvPr>
        </p:nvSpPr>
        <p:spPr>
          <a:xfrm>
            <a:off x="5029650" y="156480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title" hasCustomPrompt="1"/>
          </p:nvPr>
        </p:nvSpPr>
        <p:spPr>
          <a:xfrm>
            <a:off x="1625850" y="1566600"/>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46" name="Google Shape;146;p13"/>
          <p:cNvSpPr txBox="1">
            <a:spLocks noGrp="1"/>
          </p:cNvSpPr>
          <p:nvPr>
            <p:ph type="title" idx="3"/>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3"/>
          <p:cNvSpPr txBox="1">
            <a:spLocks noGrp="1"/>
          </p:cNvSpPr>
          <p:nvPr>
            <p:ph type="subTitle" idx="4"/>
          </p:nvPr>
        </p:nvSpPr>
        <p:spPr>
          <a:xfrm>
            <a:off x="2376150" y="2534575"/>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8" name="Google Shape;148;p13"/>
          <p:cNvSpPr txBox="1">
            <a:spLocks noGrp="1"/>
          </p:cNvSpPr>
          <p:nvPr>
            <p:ph type="subTitle" idx="5"/>
          </p:nvPr>
        </p:nvSpPr>
        <p:spPr>
          <a:xfrm>
            <a:off x="5029650" y="2532775"/>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6" hasCustomPrompt="1"/>
          </p:nvPr>
        </p:nvSpPr>
        <p:spPr>
          <a:xfrm>
            <a:off x="1625850" y="2534575"/>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50" name="Google Shape;150;p13"/>
          <p:cNvSpPr txBox="1">
            <a:spLocks noGrp="1"/>
          </p:cNvSpPr>
          <p:nvPr>
            <p:ph type="subTitle" idx="7"/>
          </p:nvPr>
        </p:nvSpPr>
        <p:spPr>
          <a:xfrm>
            <a:off x="2376150" y="3502550"/>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51" name="Google Shape;151;p13"/>
          <p:cNvSpPr txBox="1">
            <a:spLocks noGrp="1"/>
          </p:cNvSpPr>
          <p:nvPr>
            <p:ph type="subTitle" idx="8"/>
          </p:nvPr>
        </p:nvSpPr>
        <p:spPr>
          <a:xfrm>
            <a:off x="5029650" y="350075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3"/>
          <p:cNvSpPr txBox="1">
            <a:spLocks noGrp="1"/>
          </p:cNvSpPr>
          <p:nvPr>
            <p:ph type="title" idx="9" hasCustomPrompt="1"/>
          </p:nvPr>
        </p:nvSpPr>
        <p:spPr>
          <a:xfrm>
            <a:off x="1625850" y="3502550"/>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53" name="Google Shape;153;p13"/>
          <p:cNvSpPr/>
          <p:nvPr/>
        </p:nvSpPr>
        <p:spPr>
          <a:xfrm>
            <a:off x="-536738" y="35025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793746" y="5395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55" name="Google Shape;155;p13"/>
          <p:cNvGrpSpPr/>
          <p:nvPr/>
        </p:nvGrpSpPr>
        <p:grpSpPr>
          <a:xfrm>
            <a:off x="7525981" y="3204490"/>
            <a:ext cx="1618021" cy="1939016"/>
            <a:chOff x="6382288" y="83496"/>
            <a:chExt cx="1287823" cy="1543311"/>
          </a:xfrm>
        </p:grpSpPr>
        <p:sp>
          <p:nvSpPr>
            <p:cNvPr id="156" name="Google Shape;156;p1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p:nvPr/>
        </p:nvSpPr>
        <p:spPr>
          <a:xfrm rot="-5400000">
            <a:off x="8588779" y="9269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65"/>
        <p:cNvGrpSpPr/>
        <p:nvPr/>
      </p:nvGrpSpPr>
      <p:grpSpPr>
        <a:xfrm>
          <a:off x="0" y="0"/>
          <a:ext cx="0" cy="0"/>
          <a:chOff x="0" y="0"/>
          <a:chExt cx="0" cy="0"/>
        </a:xfrm>
      </p:grpSpPr>
      <p:sp>
        <p:nvSpPr>
          <p:cNvPr id="166" name="Google Shape;166;p1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8" name="Google Shape;168;p14"/>
          <p:cNvSpPr/>
          <p:nvPr/>
        </p:nvSpPr>
        <p:spPr>
          <a:xfrm rot="-5400000">
            <a:off x="8106729" y="37528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886663" y="17890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793746" y="38351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71" name="Google Shape;171;p14"/>
          <p:cNvGrpSpPr/>
          <p:nvPr/>
        </p:nvGrpSpPr>
        <p:grpSpPr>
          <a:xfrm>
            <a:off x="8430781" y="147690"/>
            <a:ext cx="1618021" cy="1939016"/>
            <a:chOff x="6382288" y="83496"/>
            <a:chExt cx="1287823" cy="1543311"/>
          </a:xfrm>
        </p:grpSpPr>
        <p:sp>
          <p:nvSpPr>
            <p:cNvPr id="172" name="Google Shape;172;p1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80"/>
        <p:cNvGrpSpPr/>
        <p:nvPr/>
      </p:nvGrpSpPr>
      <p:grpSpPr>
        <a:xfrm>
          <a:off x="0" y="0"/>
          <a:ext cx="0" cy="0"/>
          <a:chOff x="0" y="0"/>
          <a:chExt cx="0" cy="0"/>
        </a:xfrm>
      </p:grpSpPr>
      <p:sp>
        <p:nvSpPr>
          <p:cNvPr id="181" name="Google Shape;181;p1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15"/>
          <p:cNvSpPr/>
          <p:nvPr/>
        </p:nvSpPr>
        <p:spPr>
          <a:xfrm rot="-5400000">
            <a:off x="3763329" y="42959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781087" y="-102580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1143671" y="2304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86" name="Google Shape;186;p15"/>
          <p:cNvGrpSpPr/>
          <p:nvPr/>
        </p:nvGrpSpPr>
        <p:grpSpPr>
          <a:xfrm>
            <a:off x="8430856" y="1877615"/>
            <a:ext cx="1618021" cy="1939016"/>
            <a:chOff x="6382288" y="83496"/>
            <a:chExt cx="1287823" cy="1543311"/>
          </a:xfrm>
        </p:grpSpPr>
        <p:sp>
          <p:nvSpPr>
            <p:cNvPr id="187" name="Google Shape;187;p1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14">
    <p:spTree>
      <p:nvGrpSpPr>
        <p:cNvPr id="1" name="Shape 195"/>
        <p:cNvGrpSpPr/>
        <p:nvPr/>
      </p:nvGrpSpPr>
      <p:grpSpPr>
        <a:xfrm>
          <a:off x="0" y="0"/>
          <a:ext cx="0" cy="0"/>
          <a:chOff x="0" y="0"/>
          <a:chExt cx="0" cy="0"/>
        </a:xfrm>
      </p:grpSpPr>
      <p:sp>
        <p:nvSpPr>
          <p:cNvPr id="196" name="Google Shape;196;p1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741863" y="1192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rot="-5400000">
            <a:off x="-163746" y="36680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txBox="1">
            <a:spLocks noGrp="1"/>
          </p:cNvSpPr>
          <p:nvPr>
            <p:ph type="subTitle" idx="1"/>
          </p:nvPr>
        </p:nvSpPr>
        <p:spPr>
          <a:xfrm>
            <a:off x="713225" y="1240825"/>
            <a:ext cx="3858900" cy="208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0" name="Google Shape;200;p16"/>
          <p:cNvSpPr txBox="1">
            <a:spLocks noGrp="1"/>
          </p:cNvSpPr>
          <p:nvPr>
            <p:ph type="title"/>
          </p:nvPr>
        </p:nvSpPr>
        <p:spPr>
          <a:xfrm>
            <a:off x="713225" y="3329950"/>
            <a:ext cx="38589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000"/>
              <a:buNone/>
              <a:defRPr sz="2400"/>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201" name="Google Shape;201;p16"/>
          <p:cNvSpPr>
            <a:spLocks noGrp="1"/>
          </p:cNvSpPr>
          <p:nvPr>
            <p:ph type="pic" idx="2"/>
          </p:nvPr>
        </p:nvSpPr>
        <p:spPr>
          <a:xfrm>
            <a:off x="5060450" y="975450"/>
            <a:ext cx="2912700" cy="31926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02"/>
        <p:cNvGrpSpPr/>
        <p:nvPr/>
      </p:nvGrpSpPr>
      <p:grpSpPr>
        <a:xfrm>
          <a:off x="0" y="0"/>
          <a:ext cx="0" cy="0"/>
          <a:chOff x="0" y="0"/>
          <a:chExt cx="0" cy="0"/>
        </a:xfrm>
      </p:grpSpPr>
      <p:sp>
        <p:nvSpPr>
          <p:cNvPr id="203" name="Google Shape;203;p1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txBox="1">
            <a:spLocks noGrp="1"/>
          </p:cNvSpPr>
          <p:nvPr>
            <p:ph type="subTitle" idx="1"/>
          </p:nvPr>
        </p:nvSpPr>
        <p:spPr>
          <a:xfrm>
            <a:off x="4572006" y="2783098"/>
            <a:ext cx="3828300" cy="7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5" name="Google Shape;205;p17"/>
          <p:cNvSpPr txBox="1">
            <a:spLocks noGrp="1"/>
          </p:cNvSpPr>
          <p:nvPr>
            <p:ph type="title"/>
          </p:nvPr>
        </p:nvSpPr>
        <p:spPr>
          <a:xfrm>
            <a:off x="4572005" y="1569902"/>
            <a:ext cx="3828300" cy="1278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 name="Google Shape;206;p17"/>
          <p:cNvSpPr/>
          <p:nvPr/>
        </p:nvSpPr>
        <p:spPr>
          <a:xfrm>
            <a:off x="-989938" y="3204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871554" y="-746364"/>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208" name="Google Shape;208;p17"/>
          <p:cNvGrpSpPr/>
          <p:nvPr/>
        </p:nvGrpSpPr>
        <p:grpSpPr>
          <a:xfrm rot="-812777">
            <a:off x="8334966" y="2945620"/>
            <a:ext cx="1618090" cy="1939098"/>
            <a:chOff x="6382288" y="83496"/>
            <a:chExt cx="1287823" cy="1543311"/>
          </a:xfrm>
        </p:grpSpPr>
        <p:sp>
          <p:nvSpPr>
            <p:cNvPr id="209" name="Google Shape;209;p1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7"/>
          <p:cNvSpPr/>
          <p:nvPr/>
        </p:nvSpPr>
        <p:spPr>
          <a:xfrm rot="-5400000">
            <a:off x="5663654" y="40580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218"/>
        <p:cNvGrpSpPr/>
        <p:nvPr/>
      </p:nvGrpSpPr>
      <p:grpSpPr>
        <a:xfrm>
          <a:off x="0" y="0"/>
          <a:ext cx="0" cy="0"/>
          <a:chOff x="0" y="0"/>
          <a:chExt cx="0" cy="0"/>
        </a:xfrm>
      </p:grpSpPr>
      <p:sp>
        <p:nvSpPr>
          <p:cNvPr id="219" name="Google Shape;219;p1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txBox="1">
            <a:spLocks noGrp="1"/>
          </p:cNvSpPr>
          <p:nvPr>
            <p:ph type="subTitle" idx="1"/>
          </p:nvPr>
        </p:nvSpPr>
        <p:spPr>
          <a:xfrm>
            <a:off x="2115450" y="3142300"/>
            <a:ext cx="4913100" cy="8013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21" name="Google Shape;221;p18"/>
          <p:cNvSpPr txBox="1">
            <a:spLocks noGrp="1"/>
          </p:cNvSpPr>
          <p:nvPr>
            <p:ph type="title"/>
          </p:nvPr>
        </p:nvSpPr>
        <p:spPr>
          <a:xfrm>
            <a:off x="2115450" y="1580900"/>
            <a:ext cx="4913100" cy="140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2" name="Google Shape;222;p18"/>
          <p:cNvSpPr/>
          <p:nvPr/>
        </p:nvSpPr>
        <p:spPr>
          <a:xfrm>
            <a:off x="8334162" y="8549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8145129" y="3458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18"/>
          <p:cNvGrpSpPr/>
          <p:nvPr/>
        </p:nvGrpSpPr>
        <p:grpSpPr>
          <a:xfrm>
            <a:off x="-484507" y="539490"/>
            <a:ext cx="1618021" cy="1939016"/>
            <a:chOff x="6382288" y="83496"/>
            <a:chExt cx="1287823" cy="1543311"/>
          </a:xfrm>
        </p:grpSpPr>
        <p:sp>
          <p:nvSpPr>
            <p:cNvPr id="225" name="Google Shape;225;p1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8"/>
          <p:cNvSpPr/>
          <p:nvPr/>
        </p:nvSpPr>
        <p:spPr>
          <a:xfrm rot="-5400000">
            <a:off x="-628833" y="29676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234"/>
        <p:cNvGrpSpPr/>
        <p:nvPr/>
      </p:nvGrpSpPr>
      <p:grpSpPr>
        <a:xfrm>
          <a:off x="0" y="0"/>
          <a:ext cx="0" cy="0"/>
          <a:chOff x="0" y="0"/>
          <a:chExt cx="0" cy="0"/>
        </a:xfrm>
      </p:grpSpPr>
      <p:sp>
        <p:nvSpPr>
          <p:cNvPr id="235" name="Google Shape;235;p1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txBox="1">
            <a:spLocks noGrp="1"/>
          </p:cNvSpPr>
          <p:nvPr>
            <p:ph type="body" idx="1"/>
          </p:nvPr>
        </p:nvSpPr>
        <p:spPr>
          <a:xfrm>
            <a:off x="1261050" y="1109525"/>
            <a:ext cx="6621900" cy="129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37" name="Google Shape;237;p19"/>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19"/>
          <p:cNvSpPr/>
          <p:nvPr/>
        </p:nvSpPr>
        <p:spPr>
          <a:xfrm>
            <a:off x="8402137" y="-537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603921" y="39968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_1_1_1_1">
    <p:spTree>
      <p:nvGrpSpPr>
        <p:cNvPr id="1" name="Shape 240"/>
        <p:cNvGrpSpPr/>
        <p:nvPr/>
      </p:nvGrpSpPr>
      <p:grpSpPr>
        <a:xfrm>
          <a:off x="0" y="0"/>
          <a:ext cx="0" cy="0"/>
          <a:chOff x="0" y="0"/>
          <a:chExt cx="0" cy="0"/>
        </a:xfrm>
      </p:grpSpPr>
      <p:sp>
        <p:nvSpPr>
          <p:cNvPr id="241" name="Google Shape;241;p2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8270629" y="32423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243" name="Google Shape;243;p20"/>
          <p:cNvGrpSpPr/>
          <p:nvPr/>
        </p:nvGrpSpPr>
        <p:grpSpPr>
          <a:xfrm>
            <a:off x="-904794" y="1398990"/>
            <a:ext cx="1618021" cy="1939016"/>
            <a:chOff x="6382288" y="83496"/>
            <a:chExt cx="1287823" cy="1543311"/>
          </a:xfrm>
        </p:grpSpPr>
        <p:sp>
          <p:nvSpPr>
            <p:cNvPr id="244" name="Google Shape;244;p2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20"/>
          <p:cNvSpPr/>
          <p:nvPr/>
        </p:nvSpPr>
        <p:spPr>
          <a:xfrm rot="-5400000">
            <a:off x="8688579" y="1098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302688" y="40282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rot="-5400000">
            <a:off x="1595229" y="-10329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txBox="1">
            <a:spLocks noGrp="1"/>
          </p:cNvSpPr>
          <p:nvPr>
            <p:ph type="body" idx="1"/>
          </p:nvPr>
        </p:nvSpPr>
        <p:spPr>
          <a:xfrm>
            <a:off x="4279225" y="3055750"/>
            <a:ext cx="4151700" cy="857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56" name="Google Shape;256;p20"/>
          <p:cNvSpPr txBox="1">
            <a:spLocks noGrp="1"/>
          </p:cNvSpPr>
          <p:nvPr>
            <p:ph type="title"/>
          </p:nvPr>
        </p:nvSpPr>
        <p:spPr>
          <a:xfrm>
            <a:off x="4279225" y="1230350"/>
            <a:ext cx="4151700" cy="1825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0"/>
          <p:cNvSpPr>
            <a:spLocks noGrp="1"/>
          </p:cNvSpPr>
          <p:nvPr>
            <p:ph type="pic" idx="2"/>
          </p:nvPr>
        </p:nvSpPr>
        <p:spPr>
          <a:xfrm>
            <a:off x="918925" y="975450"/>
            <a:ext cx="2912700" cy="31926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flipH="1">
            <a:off x="3687775" y="2767900"/>
            <a:ext cx="4743000" cy="912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flipH="1">
            <a:off x="5603113" y="1776715"/>
            <a:ext cx="912300" cy="912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3687775" y="3759104"/>
            <a:ext cx="4743000" cy="429900"/>
          </a:xfrm>
          <a:prstGeom prst="rect">
            <a:avLst/>
          </a:prstGeom>
          <a:solidFill>
            <a:schemeClr val="lt2"/>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Amiko SemiBold"/>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 name="Google Shape;27;p3"/>
          <p:cNvSpPr/>
          <p:nvPr/>
        </p:nvSpPr>
        <p:spPr>
          <a:xfrm>
            <a:off x="-650463" y="949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a:off x="-729421" y="20257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58"/>
        <p:cNvGrpSpPr/>
        <p:nvPr/>
      </p:nvGrpSpPr>
      <p:grpSpPr>
        <a:xfrm>
          <a:off x="0" y="0"/>
          <a:ext cx="0" cy="0"/>
          <a:chOff x="0" y="0"/>
          <a:chExt cx="0" cy="0"/>
        </a:xfrm>
      </p:grpSpPr>
      <p:sp>
        <p:nvSpPr>
          <p:cNvPr id="259" name="Google Shape;259;p2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txBox="1">
            <a:spLocks noGrp="1"/>
          </p:cNvSpPr>
          <p:nvPr>
            <p:ph type="subTitle" idx="1"/>
          </p:nvPr>
        </p:nvSpPr>
        <p:spPr>
          <a:xfrm>
            <a:off x="1123650" y="3720519"/>
            <a:ext cx="6896700" cy="59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61" name="Google Shape;261;p21"/>
          <p:cNvSpPr txBox="1">
            <a:spLocks noGrp="1"/>
          </p:cNvSpPr>
          <p:nvPr>
            <p:ph type="title"/>
          </p:nvPr>
        </p:nvSpPr>
        <p:spPr>
          <a:xfrm>
            <a:off x="1123650" y="3037094"/>
            <a:ext cx="6896700" cy="683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2" name="Google Shape;262;p21"/>
          <p:cNvSpPr/>
          <p:nvPr/>
        </p:nvSpPr>
        <p:spPr>
          <a:xfrm>
            <a:off x="8144212" y="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8020354" y="306768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21"/>
          <p:cNvGrpSpPr/>
          <p:nvPr/>
        </p:nvGrpSpPr>
        <p:grpSpPr>
          <a:xfrm>
            <a:off x="-629119" y="3395815"/>
            <a:ext cx="1618021" cy="1939016"/>
            <a:chOff x="6382288" y="83496"/>
            <a:chExt cx="1287823" cy="1543311"/>
          </a:xfrm>
        </p:grpSpPr>
        <p:sp>
          <p:nvSpPr>
            <p:cNvPr id="265" name="Google Shape;265;p2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rot="-5400000">
            <a:off x="-729421" y="3949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CUSTOM_22">
    <p:spTree>
      <p:nvGrpSpPr>
        <p:cNvPr id="1" name="Shape 274"/>
        <p:cNvGrpSpPr/>
        <p:nvPr/>
      </p:nvGrpSpPr>
      <p:grpSpPr>
        <a:xfrm>
          <a:off x="0" y="0"/>
          <a:ext cx="0" cy="0"/>
          <a:chOff x="0" y="0"/>
          <a:chExt cx="0" cy="0"/>
        </a:xfrm>
      </p:grpSpPr>
      <p:sp>
        <p:nvSpPr>
          <p:cNvPr id="275" name="Google Shape;275;p2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txBox="1">
            <a:spLocks noGrp="1"/>
          </p:cNvSpPr>
          <p:nvPr>
            <p:ph type="subTitle" idx="1"/>
          </p:nvPr>
        </p:nvSpPr>
        <p:spPr>
          <a:xfrm>
            <a:off x="1861531" y="2674500"/>
            <a:ext cx="3103500" cy="107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77" name="Google Shape;277;p22"/>
          <p:cNvSpPr txBox="1">
            <a:spLocks noGrp="1"/>
          </p:cNvSpPr>
          <p:nvPr>
            <p:ph type="title"/>
          </p:nvPr>
        </p:nvSpPr>
        <p:spPr>
          <a:xfrm>
            <a:off x="1861531" y="1395600"/>
            <a:ext cx="3103500" cy="1278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8" name="Google Shape;278;p22"/>
          <p:cNvSpPr/>
          <p:nvPr/>
        </p:nvSpPr>
        <p:spPr>
          <a:xfrm>
            <a:off x="8178437" y="539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860921" y="153704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2"/>
          <p:cNvGrpSpPr/>
          <p:nvPr/>
        </p:nvGrpSpPr>
        <p:grpSpPr>
          <a:xfrm>
            <a:off x="-312894" y="-729960"/>
            <a:ext cx="1618021" cy="1939016"/>
            <a:chOff x="6382288" y="83496"/>
            <a:chExt cx="1287823" cy="1543311"/>
          </a:xfrm>
        </p:grpSpPr>
        <p:sp>
          <p:nvSpPr>
            <p:cNvPr id="281" name="Google Shape;281;p2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2"/>
          <p:cNvSpPr/>
          <p:nvPr/>
        </p:nvSpPr>
        <p:spPr>
          <a:xfrm rot="-5400000">
            <a:off x="-351846" y="39576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2"/>
          <p:cNvGrpSpPr/>
          <p:nvPr/>
        </p:nvGrpSpPr>
        <p:grpSpPr>
          <a:xfrm>
            <a:off x="8178431" y="3499603"/>
            <a:ext cx="1618021" cy="1939016"/>
            <a:chOff x="6382288" y="83496"/>
            <a:chExt cx="1287823" cy="1543311"/>
          </a:xfrm>
        </p:grpSpPr>
        <p:sp>
          <p:nvSpPr>
            <p:cNvPr id="291" name="Google Shape;291;p2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17">
    <p:spTree>
      <p:nvGrpSpPr>
        <p:cNvPr id="1" name="Shape 299"/>
        <p:cNvGrpSpPr/>
        <p:nvPr/>
      </p:nvGrpSpPr>
      <p:grpSpPr>
        <a:xfrm>
          <a:off x="0" y="0"/>
          <a:ext cx="0" cy="0"/>
          <a:chOff x="0" y="0"/>
          <a:chExt cx="0" cy="0"/>
        </a:xfrm>
      </p:grpSpPr>
      <p:sp>
        <p:nvSpPr>
          <p:cNvPr id="300" name="Google Shape;300;p2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2" name="Google Shape;302;p23"/>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23"/>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3"/>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5" name="Google Shape;305;p23"/>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6" name="Google Shape;306;p23"/>
          <p:cNvSpPr/>
          <p:nvPr/>
        </p:nvSpPr>
        <p:spPr>
          <a:xfrm>
            <a:off x="-680363" y="6582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80383" y="38657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308" name="Google Shape;308;p23"/>
          <p:cNvGrpSpPr/>
          <p:nvPr/>
        </p:nvGrpSpPr>
        <p:grpSpPr>
          <a:xfrm rot="3734386">
            <a:off x="7665682" y="3992731"/>
            <a:ext cx="1618030" cy="1939027"/>
            <a:chOff x="6382288" y="83496"/>
            <a:chExt cx="1287823" cy="1543311"/>
          </a:xfrm>
        </p:grpSpPr>
        <p:sp>
          <p:nvSpPr>
            <p:cNvPr id="309" name="Google Shape;309;p2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3"/>
          <p:cNvSpPr/>
          <p:nvPr/>
        </p:nvSpPr>
        <p:spPr>
          <a:xfrm rot="-5400000">
            <a:off x="8526679" y="-4934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7_1">
    <p:spTree>
      <p:nvGrpSpPr>
        <p:cNvPr id="1" name="Shape 318"/>
        <p:cNvGrpSpPr/>
        <p:nvPr/>
      </p:nvGrpSpPr>
      <p:grpSpPr>
        <a:xfrm>
          <a:off x="0" y="0"/>
          <a:ext cx="0" cy="0"/>
          <a:chOff x="0" y="0"/>
          <a:chExt cx="0" cy="0"/>
        </a:xfrm>
      </p:grpSpPr>
      <p:sp>
        <p:nvSpPr>
          <p:cNvPr id="319" name="Google Shape;319;p2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txBox="1">
            <a:spLocks noGrp="1"/>
          </p:cNvSpPr>
          <p:nvPr>
            <p:ph type="body" idx="1"/>
          </p:nvPr>
        </p:nvSpPr>
        <p:spPr>
          <a:xfrm>
            <a:off x="964838" y="1414325"/>
            <a:ext cx="3495900" cy="272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1" name="Google Shape;321;p2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2" name="Google Shape;322;p24"/>
          <p:cNvSpPr txBox="1">
            <a:spLocks noGrp="1"/>
          </p:cNvSpPr>
          <p:nvPr>
            <p:ph type="body" idx="2"/>
          </p:nvPr>
        </p:nvSpPr>
        <p:spPr>
          <a:xfrm>
            <a:off x="4683262" y="1414325"/>
            <a:ext cx="3495900" cy="272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3" name="Google Shape;323;p24"/>
          <p:cNvSpPr/>
          <p:nvPr/>
        </p:nvSpPr>
        <p:spPr>
          <a:xfrm>
            <a:off x="-450788" y="3816772"/>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8265767" y="670573"/>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24"/>
          <p:cNvSpPr/>
          <p:nvPr/>
        </p:nvSpPr>
        <p:spPr>
          <a:xfrm rot="-5400000">
            <a:off x="8094729" y="35664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326"/>
        <p:cNvGrpSpPr/>
        <p:nvPr/>
      </p:nvGrpSpPr>
      <p:grpSpPr>
        <a:xfrm>
          <a:off x="0" y="0"/>
          <a:ext cx="0" cy="0"/>
          <a:chOff x="0" y="0"/>
          <a:chExt cx="0" cy="0"/>
        </a:xfrm>
      </p:grpSpPr>
      <p:sp>
        <p:nvSpPr>
          <p:cNvPr id="327" name="Google Shape;327;p2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txBox="1">
            <a:spLocks noGrp="1"/>
          </p:cNvSpPr>
          <p:nvPr>
            <p:ph type="subTitle" idx="1"/>
          </p:nvPr>
        </p:nvSpPr>
        <p:spPr>
          <a:xfrm>
            <a:off x="71322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29" name="Google Shape;329;p25"/>
          <p:cNvSpPr txBox="1">
            <a:spLocks noGrp="1"/>
          </p:cNvSpPr>
          <p:nvPr>
            <p:ph type="subTitle" idx="2"/>
          </p:nvPr>
        </p:nvSpPr>
        <p:spPr>
          <a:xfrm>
            <a:off x="71322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5"/>
          <p:cNvSpPr txBox="1">
            <a:spLocks noGrp="1"/>
          </p:cNvSpPr>
          <p:nvPr>
            <p:ph type="subTitle" idx="3"/>
          </p:nvPr>
        </p:nvSpPr>
        <p:spPr>
          <a:xfrm>
            <a:off x="328464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5"/>
          <p:cNvSpPr txBox="1">
            <a:spLocks noGrp="1"/>
          </p:cNvSpPr>
          <p:nvPr>
            <p:ph type="subTitle" idx="4"/>
          </p:nvPr>
        </p:nvSpPr>
        <p:spPr>
          <a:xfrm>
            <a:off x="585606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2" name="Google Shape;332;p2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3" name="Google Shape;333;p25"/>
          <p:cNvSpPr txBox="1">
            <a:spLocks noGrp="1"/>
          </p:cNvSpPr>
          <p:nvPr>
            <p:ph type="subTitle" idx="5"/>
          </p:nvPr>
        </p:nvSpPr>
        <p:spPr>
          <a:xfrm>
            <a:off x="328464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4" name="Google Shape;334;p25"/>
          <p:cNvSpPr txBox="1">
            <a:spLocks noGrp="1"/>
          </p:cNvSpPr>
          <p:nvPr>
            <p:ph type="subTitle" idx="6"/>
          </p:nvPr>
        </p:nvSpPr>
        <p:spPr>
          <a:xfrm>
            <a:off x="585606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5" name="Google Shape;335;p25"/>
          <p:cNvSpPr/>
          <p:nvPr/>
        </p:nvSpPr>
        <p:spPr>
          <a:xfrm>
            <a:off x="-680363" y="6582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416883" y="36488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337" name="Google Shape;337;p25"/>
          <p:cNvGrpSpPr/>
          <p:nvPr/>
        </p:nvGrpSpPr>
        <p:grpSpPr>
          <a:xfrm rot="3734386">
            <a:off x="7506932" y="3629906"/>
            <a:ext cx="1618030" cy="1939027"/>
            <a:chOff x="6382288" y="83496"/>
            <a:chExt cx="1287823" cy="1543311"/>
          </a:xfrm>
        </p:grpSpPr>
        <p:sp>
          <p:nvSpPr>
            <p:cNvPr id="338" name="Google Shape;338;p2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400000">
            <a:off x="8039829" y="-4934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_3">
    <p:spTree>
      <p:nvGrpSpPr>
        <p:cNvPr id="1" name="Shape 347"/>
        <p:cNvGrpSpPr/>
        <p:nvPr/>
      </p:nvGrpSpPr>
      <p:grpSpPr>
        <a:xfrm>
          <a:off x="0" y="0"/>
          <a:ext cx="0" cy="0"/>
          <a:chOff x="0" y="0"/>
          <a:chExt cx="0" cy="0"/>
        </a:xfrm>
      </p:grpSpPr>
      <p:sp>
        <p:nvSpPr>
          <p:cNvPr id="348" name="Google Shape;348;p2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txBox="1">
            <a:spLocks noGrp="1"/>
          </p:cNvSpPr>
          <p:nvPr>
            <p:ph type="subTitle" idx="1"/>
          </p:nvPr>
        </p:nvSpPr>
        <p:spPr>
          <a:xfrm>
            <a:off x="1405800" y="161610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0" name="Google Shape;350;p26"/>
          <p:cNvSpPr txBox="1">
            <a:spLocks noGrp="1"/>
          </p:cNvSpPr>
          <p:nvPr>
            <p:ph type="subTitle" idx="2"/>
          </p:nvPr>
        </p:nvSpPr>
        <p:spPr>
          <a:xfrm>
            <a:off x="5258747" y="161610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1" name="Google Shape;351;p26"/>
          <p:cNvSpPr txBox="1">
            <a:spLocks noGrp="1"/>
          </p:cNvSpPr>
          <p:nvPr>
            <p:ph type="subTitle" idx="3"/>
          </p:nvPr>
        </p:nvSpPr>
        <p:spPr>
          <a:xfrm>
            <a:off x="1405800" y="310515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2" name="Google Shape;352;p26"/>
          <p:cNvSpPr txBox="1">
            <a:spLocks noGrp="1"/>
          </p:cNvSpPr>
          <p:nvPr>
            <p:ph type="subTitle" idx="4"/>
          </p:nvPr>
        </p:nvSpPr>
        <p:spPr>
          <a:xfrm>
            <a:off x="5258749" y="2058923"/>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6"/>
          <p:cNvSpPr txBox="1">
            <a:spLocks noGrp="1"/>
          </p:cNvSpPr>
          <p:nvPr>
            <p:ph type="subTitle" idx="5"/>
          </p:nvPr>
        </p:nvSpPr>
        <p:spPr>
          <a:xfrm>
            <a:off x="1405800" y="3547975"/>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26"/>
          <p:cNvSpPr txBox="1">
            <a:spLocks noGrp="1"/>
          </p:cNvSpPr>
          <p:nvPr>
            <p:ph type="subTitle" idx="6"/>
          </p:nvPr>
        </p:nvSpPr>
        <p:spPr>
          <a:xfrm>
            <a:off x="5258749" y="3547975"/>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6"/>
          <p:cNvSpPr txBox="1">
            <a:spLocks noGrp="1"/>
          </p:cNvSpPr>
          <p:nvPr>
            <p:ph type="subTitle" idx="7"/>
          </p:nvPr>
        </p:nvSpPr>
        <p:spPr>
          <a:xfrm>
            <a:off x="1405800" y="2058923"/>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7" name="Google Shape;357;p26"/>
          <p:cNvSpPr txBox="1">
            <a:spLocks noGrp="1"/>
          </p:cNvSpPr>
          <p:nvPr>
            <p:ph type="subTitle" idx="8"/>
          </p:nvPr>
        </p:nvSpPr>
        <p:spPr>
          <a:xfrm>
            <a:off x="5258747" y="310515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8" name="Google Shape;358;p26"/>
          <p:cNvSpPr/>
          <p:nvPr/>
        </p:nvSpPr>
        <p:spPr>
          <a:xfrm>
            <a:off x="-385238" y="400694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rot="9050306">
            <a:off x="-1235760" y="1475757"/>
            <a:ext cx="1997685" cy="1901131"/>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26"/>
          <p:cNvSpPr/>
          <p:nvPr/>
        </p:nvSpPr>
        <p:spPr>
          <a:xfrm rot="-5400000">
            <a:off x="7744729" y="37566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6"/>
          <p:cNvGrpSpPr/>
          <p:nvPr/>
        </p:nvGrpSpPr>
        <p:grpSpPr>
          <a:xfrm rot="-1537247">
            <a:off x="8166314" y="254513"/>
            <a:ext cx="1618070" cy="1939075"/>
            <a:chOff x="6382288" y="83496"/>
            <a:chExt cx="1287823" cy="1543311"/>
          </a:xfrm>
        </p:grpSpPr>
        <p:sp>
          <p:nvSpPr>
            <p:cNvPr id="362" name="Google Shape;362;p26"/>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CUSTOM_23">
    <p:spTree>
      <p:nvGrpSpPr>
        <p:cNvPr id="1" name="Shape 370"/>
        <p:cNvGrpSpPr/>
        <p:nvPr/>
      </p:nvGrpSpPr>
      <p:grpSpPr>
        <a:xfrm>
          <a:off x="0" y="0"/>
          <a:ext cx="0" cy="0"/>
          <a:chOff x="0" y="0"/>
          <a:chExt cx="0" cy="0"/>
        </a:xfrm>
      </p:grpSpPr>
      <p:sp>
        <p:nvSpPr>
          <p:cNvPr id="371" name="Google Shape;371;p2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txBox="1">
            <a:spLocks noGrp="1"/>
          </p:cNvSpPr>
          <p:nvPr>
            <p:ph type="subTitle" idx="1"/>
          </p:nvPr>
        </p:nvSpPr>
        <p:spPr>
          <a:xfrm>
            <a:off x="2084486" y="201935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3" name="Google Shape;373;p27"/>
          <p:cNvSpPr txBox="1">
            <a:spLocks noGrp="1"/>
          </p:cNvSpPr>
          <p:nvPr>
            <p:ph type="subTitle" idx="2"/>
          </p:nvPr>
        </p:nvSpPr>
        <p:spPr>
          <a:xfrm>
            <a:off x="4725508" y="201935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4" name="Google Shape;374;p27"/>
          <p:cNvSpPr txBox="1">
            <a:spLocks noGrp="1"/>
          </p:cNvSpPr>
          <p:nvPr>
            <p:ph type="subTitle" idx="3"/>
          </p:nvPr>
        </p:nvSpPr>
        <p:spPr>
          <a:xfrm>
            <a:off x="763975"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5" name="Google Shape;375;p27"/>
          <p:cNvSpPr txBox="1">
            <a:spLocks noGrp="1"/>
          </p:cNvSpPr>
          <p:nvPr>
            <p:ph type="subTitle" idx="4"/>
          </p:nvPr>
        </p:nvSpPr>
        <p:spPr>
          <a:xfrm>
            <a:off x="2087600" y="1581138"/>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27"/>
          <p:cNvSpPr txBox="1">
            <a:spLocks noGrp="1"/>
          </p:cNvSpPr>
          <p:nvPr>
            <p:ph type="subTitle" idx="5"/>
          </p:nvPr>
        </p:nvSpPr>
        <p:spPr>
          <a:xfrm>
            <a:off x="4726550" y="1581138"/>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7"/>
          <p:cNvSpPr txBox="1">
            <a:spLocks noGrp="1"/>
          </p:cNvSpPr>
          <p:nvPr>
            <p:ph type="subTitle" idx="6"/>
          </p:nvPr>
        </p:nvSpPr>
        <p:spPr>
          <a:xfrm>
            <a:off x="768125" y="3148581"/>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27"/>
          <p:cNvSpPr txBox="1">
            <a:spLocks noGrp="1"/>
          </p:cNvSpPr>
          <p:nvPr>
            <p:ph type="subTitle" idx="7"/>
          </p:nvPr>
        </p:nvSpPr>
        <p:spPr>
          <a:xfrm>
            <a:off x="3407075" y="3148581"/>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27"/>
          <p:cNvSpPr txBox="1">
            <a:spLocks noGrp="1"/>
          </p:cNvSpPr>
          <p:nvPr>
            <p:ph type="subTitle" idx="8"/>
          </p:nvPr>
        </p:nvSpPr>
        <p:spPr>
          <a:xfrm>
            <a:off x="6046025" y="3148600"/>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7"/>
          <p:cNvSpPr txBox="1">
            <a:spLocks noGrp="1"/>
          </p:cNvSpPr>
          <p:nvPr>
            <p:ph type="subTitle" idx="9"/>
          </p:nvPr>
        </p:nvSpPr>
        <p:spPr>
          <a:xfrm>
            <a:off x="3404997"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1" name="Google Shape;381;p27"/>
          <p:cNvSpPr txBox="1">
            <a:spLocks noGrp="1"/>
          </p:cNvSpPr>
          <p:nvPr>
            <p:ph type="subTitle" idx="13"/>
          </p:nvPr>
        </p:nvSpPr>
        <p:spPr>
          <a:xfrm>
            <a:off x="6046019"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2" name="Google Shape;382;p27"/>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3" name="Google Shape;383;p27"/>
          <p:cNvSpPr/>
          <p:nvPr/>
        </p:nvSpPr>
        <p:spPr>
          <a:xfrm>
            <a:off x="-871188" y="12647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8145129" y="-173314"/>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27"/>
          <p:cNvGrpSpPr/>
          <p:nvPr/>
        </p:nvGrpSpPr>
        <p:grpSpPr>
          <a:xfrm>
            <a:off x="7935206" y="3869990"/>
            <a:ext cx="1618021" cy="1939016"/>
            <a:chOff x="6382288" y="83496"/>
            <a:chExt cx="1287823" cy="1543311"/>
          </a:xfrm>
        </p:grpSpPr>
        <p:sp>
          <p:nvSpPr>
            <p:cNvPr id="386" name="Google Shape;386;p2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7"/>
          <p:cNvSpPr/>
          <p:nvPr/>
        </p:nvSpPr>
        <p:spPr>
          <a:xfrm rot="-5400000">
            <a:off x="-189221" y="41059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27"/>
          <p:cNvGrpSpPr/>
          <p:nvPr/>
        </p:nvGrpSpPr>
        <p:grpSpPr>
          <a:xfrm>
            <a:off x="-354694" y="-969510"/>
            <a:ext cx="1618021" cy="1939016"/>
            <a:chOff x="6382288" y="83496"/>
            <a:chExt cx="1287823" cy="1543311"/>
          </a:xfrm>
        </p:grpSpPr>
        <p:sp>
          <p:nvSpPr>
            <p:cNvPr id="396" name="Google Shape;396;p2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04"/>
        <p:cNvGrpSpPr/>
        <p:nvPr/>
      </p:nvGrpSpPr>
      <p:grpSpPr>
        <a:xfrm>
          <a:off x="0" y="0"/>
          <a:ext cx="0" cy="0"/>
          <a:chOff x="0" y="0"/>
          <a:chExt cx="0" cy="0"/>
        </a:xfrm>
      </p:grpSpPr>
      <p:sp>
        <p:nvSpPr>
          <p:cNvPr id="405" name="Google Shape;405;p2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txBox="1">
            <a:spLocks noGrp="1"/>
          </p:cNvSpPr>
          <p:nvPr>
            <p:ph type="subTitle" idx="1"/>
          </p:nvPr>
        </p:nvSpPr>
        <p:spPr>
          <a:xfrm>
            <a:off x="711275"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7" name="Google Shape;407;p28"/>
          <p:cNvSpPr txBox="1">
            <a:spLocks noGrp="1"/>
          </p:cNvSpPr>
          <p:nvPr>
            <p:ph type="subTitle" idx="2"/>
          </p:nvPr>
        </p:nvSpPr>
        <p:spPr>
          <a:xfrm>
            <a:off x="3400937"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8" name="Google Shape;408;p28"/>
          <p:cNvSpPr txBox="1">
            <a:spLocks noGrp="1"/>
          </p:cNvSpPr>
          <p:nvPr>
            <p:ph type="subTitle" idx="3"/>
          </p:nvPr>
        </p:nvSpPr>
        <p:spPr>
          <a:xfrm>
            <a:off x="6090599"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9" name="Google Shape;409;p28"/>
          <p:cNvSpPr txBox="1">
            <a:spLocks noGrp="1"/>
          </p:cNvSpPr>
          <p:nvPr>
            <p:ph type="subTitle" idx="4"/>
          </p:nvPr>
        </p:nvSpPr>
        <p:spPr>
          <a:xfrm>
            <a:off x="711275"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0" name="Google Shape;410;p28"/>
          <p:cNvSpPr txBox="1">
            <a:spLocks noGrp="1"/>
          </p:cNvSpPr>
          <p:nvPr>
            <p:ph type="subTitle" idx="5"/>
          </p:nvPr>
        </p:nvSpPr>
        <p:spPr>
          <a:xfrm>
            <a:off x="715426" y="20002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28"/>
          <p:cNvSpPr txBox="1">
            <a:spLocks noGrp="1"/>
          </p:cNvSpPr>
          <p:nvPr>
            <p:ph type="subTitle" idx="6"/>
          </p:nvPr>
        </p:nvSpPr>
        <p:spPr>
          <a:xfrm>
            <a:off x="3403016" y="20002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8"/>
          <p:cNvSpPr txBox="1">
            <a:spLocks noGrp="1"/>
          </p:cNvSpPr>
          <p:nvPr>
            <p:ph type="subTitle" idx="7"/>
          </p:nvPr>
        </p:nvSpPr>
        <p:spPr>
          <a:xfrm>
            <a:off x="715426" y="34152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3" name="Google Shape;413;p28"/>
          <p:cNvSpPr txBox="1">
            <a:spLocks noGrp="1"/>
          </p:cNvSpPr>
          <p:nvPr>
            <p:ph type="subTitle" idx="8"/>
          </p:nvPr>
        </p:nvSpPr>
        <p:spPr>
          <a:xfrm>
            <a:off x="3403016" y="34152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8"/>
          <p:cNvSpPr txBox="1">
            <a:spLocks noGrp="1"/>
          </p:cNvSpPr>
          <p:nvPr>
            <p:ph type="subTitle" idx="9"/>
          </p:nvPr>
        </p:nvSpPr>
        <p:spPr>
          <a:xfrm>
            <a:off x="6090606" y="2000244"/>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5" name="Google Shape;415;p28"/>
          <p:cNvSpPr txBox="1">
            <a:spLocks noGrp="1"/>
          </p:cNvSpPr>
          <p:nvPr>
            <p:ph type="subTitle" idx="13"/>
          </p:nvPr>
        </p:nvSpPr>
        <p:spPr>
          <a:xfrm>
            <a:off x="6090606" y="3415300"/>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8"/>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7" name="Google Shape;417;p28"/>
          <p:cNvSpPr txBox="1">
            <a:spLocks noGrp="1"/>
          </p:cNvSpPr>
          <p:nvPr>
            <p:ph type="subTitle" idx="14"/>
          </p:nvPr>
        </p:nvSpPr>
        <p:spPr>
          <a:xfrm>
            <a:off x="3400937"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8" name="Google Shape;418;p28"/>
          <p:cNvSpPr txBox="1">
            <a:spLocks noGrp="1"/>
          </p:cNvSpPr>
          <p:nvPr>
            <p:ph type="subTitle" idx="15"/>
          </p:nvPr>
        </p:nvSpPr>
        <p:spPr>
          <a:xfrm>
            <a:off x="6090599"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9" name="Google Shape;419;p28"/>
          <p:cNvSpPr/>
          <p:nvPr/>
        </p:nvSpPr>
        <p:spPr>
          <a:xfrm>
            <a:off x="-289838" y="-49202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8297379" y="-492027"/>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421" name="Google Shape;421;p28"/>
          <p:cNvGrpSpPr/>
          <p:nvPr/>
        </p:nvGrpSpPr>
        <p:grpSpPr>
          <a:xfrm rot="4115746">
            <a:off x="7132002" y="3889433"/>
            <a:ext cx="1617959" cy="1938942"/>
            <a:chOff x="6382288" y="83496"/>
            <a:chExt cx="1287823" cy="1543311"/>
          </a:xfrm>
        </p:grpSpPr>
        <p:sp>
          <p:nvSpPr>
            <p:cNvPr id="422" name="Google Shape;422;p2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8"/>
          <p:cNvSpPr/>
          <p:nvPr/>
        </p:nvSpPr>
        <p:spPr>
          <a:xfrm rot="-5400000">
            <a:off x="1148854" y="39018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8"/>
          <p:cNvGrpSpPr/>
          <p:nvPr/>
        </p:nvGrpSpPr>
        <p:grpSpPr>
          <a:xfrm>
            <a:off x="-1058032" y="1750440"/>
            <a:ext cx="1618021" cy="1939016"/>
            <a:chOff x="6382288" y="83496"/>
            <a:chExt cx="1287823" cy="1543311"/>
          </a:xfrm>
        </p:grpSpPr>
        <p:sp>
          <p:nvSpPr>
            <p:cNvPr id="432" name="Google Shape;432;p2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440"/>
        <p:cNvGrpSpPr/>
        <p:nvPr/>
      </p:nvGrpSpPr>
      <p:grpSpPr>
        <a:xfrm>
          <a:off x="0" y="0"/>
          <a:ext cx="0" cy="0"/>
          <a:chOff x="0" y="0"/>
          <a:chExt cx="0" cy="0"/>
        </a:xfrm>
      </p:grpSpPr>
      <p:sp>
        <p:nvSpPr>
          <p:cNvPr id="441" name="Google Shape;441;p2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txBox="1">
            <a:spLocks noGrp="1"/>
          </p:cNvSpPr>
          <p:nvPr>
            <p:ph type="subTitle" idx="1"/>
          </p:nvPr>
        </p:nvSpPr>
        <p:spPr>
          <a:xfrm>
            <a:off x="715313" y="13335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3" name="Google Shape;443;p29"/>
          <p:cNvSpPr txBox="1">
            <a:spLocks noGrp="1"/>
          </p:cNvSpPr>
          <p:nvPr>
            <p:ph type="subTitle" idx="2"/>
          </p:nvPr>
        </p:nvSpPr>
        <p:spPr>
          <a:xfrm>
            <a:off x="723487" y="2460175"/>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4" name="Google Shape;444;p29"/>
          <p:cNvSpPr txBox="1">
            <a:spLocks noGrp="1"/>
          </p:cNvSpPr>
          <p:nvPr>
            <p:ph type="subTitle" idx="3"/>
          </p:nvPr>
        </p:nvSpPr>
        <p:spPr>
          <a:xfrm>
            <a:off x="6094637" y="13335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5" name="Google Shape;445;p29"/>
          <p:cNvSpPr txBox="1">
            <a:spLocks noGrp="1"/>
          </p:cNvSpPr>
          <p:nvPr>
            <p:ph type="subTitle" idx="4"/>
          </p:nvPr>
        </p:nvSpPr>
        <p:spPr>
          <a:xfrm>
            <a:off x="715313" y="35868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6" name="Google Shape;446;p29"/>
          <p:cNvSpPr txBox="1">
            <a:spLocks noGrp="1"/>
          </p:cNvSpPr>
          <p:nvPr>
            <p:ph type="subTitle" idx="5"/>
          </p:nvPr>
        </p:nvSpPr>
        <p:spPr>
          <a:xfrm>
            <a:off x="719463" y="16954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29"/>
          <p:cNvSpPr txBox="1">
            <a:spLocks noGrp="1"/>
          </p:cNvSpPr>
          <p:nvPr>
            <p:ph type="subTitle" idx="6"/>
          </p:nvPr>
        </p:nvSpPr>
        <p:spPr>
          <a:xfrm>
            <a:off x="723486" y="2822063"/>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29"/>
          <p:cNvSpPr txBox="1">
            <a:spLocks noGrp="1"/>
          </p:cNvSpPr>
          <p:nvPr>
            <p:ph type="subTitle" idx="7"/>
          </p:nvPr>
        </p:nvSpPr>
        <p:spPr>
          <a:xfrm>
            <a:off x="719463" y="39486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9" name="Google Shape;449;p29"/>
          <p:cNvSpPr txBox="1">
            <a:spLocks noGrp="1"/>
          </p:cNvSpPr>
          <p:nvPr>
            <p:ph type="subTitle" idx="8"/>
          </p:nvPr>
        </p:nvSpPr>
        <p:spPr>
          <a:xfrm>
            <a:off x="6094588" y="2822069"/>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29"/>
          <p:cNvSpPr txBox="1">
            <a:spLocks noGrp="1"/>
          </p:cNvSpPr>
          <p:nvPr>
            <p:ph type="subTitle" idx="9"/>
          </p:nvPr>
        </p:nvSpPr>
        <p:spPr>
          <a:xfrm>
            <a:off x="6094643" y="1695444"/>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29"/>
          <p:cNvSpPr txBox="1">
            <a:spLocks noGrp="1"/>
          </p:cNvSpPr>
          <p:nvPr>
            <p:ph type="subTitle" idx="13"/>
          </p:nvPr>
        </p:nvSpPr>
        <p:spPr>
          <a:xfrm>
            <a:off x="6094643" y="3948700"/>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29"/>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3" name="Google Shape;453;p29"/>
          <p:cNvSpPr txBox="1">
            <a:spLocks noGrp="1"/>
          </p:cNvSpPr>
          <p:nvPr>
            <p:ph type="subTitle" idx="14"/>
          </p:nvPr>
        </p:nvSpPr>
        <p:spPr>
          <a:xfrm>
            <a:off x="6094687" y="2460188"/>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54" name="Google Shape;454;p29"/>
          <p:cNvSpPr txBox="1">
            <a:spLocks noGrp="1"/>
          </p:cNvSpPr>
          <p:nvPr>
            <p:ph type="subTitle" idx="15"/>
          </p:nvPr>
        </p:nvSpPr>
        <p:spPr>
          <a:xfrm>
            <a:off x="6094637" y="35868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55" name="Google Shape;455;p29"/>
          <p:cNvSpPr/>
          <p:nvPr/>
        </p:nvSpPr>
        <p:spPr>
          <a:xfrm>
            <a:off x="-545063" y="37005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879471" y="2238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457" name="Google Shape;457;p29"/>
          <p:cNvGrpSpPr/>
          <p:nvPr/>
        </p:nvGrpSpPr>
        <p:grpSpPr>
          <a:xfrm>
            <a:off x="8205331" y="3189340"/>
            <a:ext cx="1618021" cy="1939016"/>
            <a:chOff x="6382288" y="83496"/>
            <a:chExt cx="1287823" cy="1543311"/>
          </a:xfrm>
        </p:grpSpPr>
        <p:sp>
          <p:nvSpPr>
            <p:cNvPr id="458" name="Google Shape;458;p29"/>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9"/>
          <p:cNvSpPr/>
          <p:nvPr/>
        </p:nvSpPr>
        <p:spPr>
          <a:xfrm rot="-5400000">
            <a:off x="8727517" y="1415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67"/>
        <p:cNvGrpSpPr/>
        <p:nvPr/>
      </p:nvGrpSpPr>
      <p:grpSpPr>
        <a:xfrm>
          <a:off x="0" y="0"/>
          <a:ext cx="0" cy="0"/>
          <a:chOff x="0" y="0"/>
          <a:chExt cx="0" cy="0"/>
        </a:xfrm>
      </p:grpSpPr>
      <p:sp>
        <p:nvSpPr>
          <p:cNvPr id="468" name="Google Shape;468;p3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a:spLocks noGrp="1"/>
          </p:cNvSpPr>
          <p:nvPr>
            <p:ph type="subTitle" idx="1"/>
          </p:nvPr>
        </p:nvSpPr>
        <p:spPr>
          <a:xfrm>
            <a:off x="711425" y="3641250"/>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0" name="Google Shape;470;p30"/>
          <p:cNvSpPr txBox="1">
            <a:spLocks noGrp="1"/>
          </p:cNvSpPr>
          <p:nvPr>
            <p:ph type="subTitle" idx="2"/>
          </p:nvPr>
        </p:nvSpPr>
        <p:spPr>
          <a:xfrm>
            <a:off x="711425" y="1255775"/>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1" name="Google Shape;471;p30"/>
          <p:cNvSpPr txBox="1">
            <a:spLocks noGrp="1"/>
          </p:cNvSpPr>
          <p:nvPr>
            <p:ph type="subTitle" idx="3"/>
          </p:nvPr>
        </p:nvSpPr>
        <p:spPr>
          <a:xfrm>
            <a:off x="711425" y="2448513"/>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2" name="Google Shape;472;p30"/>
          <p:cNvSpPr txBox="1">
            <a:spLocks noGrp="1"/>
          </p:cNvSpPr>
          <p:nvPr>
            <p:ph type="title" hasCustomPrompt="1"/>
          </p:nvPr>
        </p:nvSpPr>
        <p:spPr>
          <a:xfrm>
            <a:off x="7292206" y="2448549"/>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3" name="Google Shape;473;p30"/>
          <p:cNvSpPr txBox="1">
            <a:spLocks noGrp="1"/>
          </p:cNvSpPr>
          <p:nvPr>
            <p:ph type="title" idx="4" hasCustomPrompt="1"/>
          </p:nvPr>
        </p:nvSpPr>
        <p:spPr>
          <a:xfrm>
            <a:off x="7292199" y="3641276"/>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4" name="Google Shape;474;p30"/>
          <p:cNvSpPr txBox="1">
            <a:spLocks noGrp="1"/>
          </p:cNvSpPr>
          <p:nvPr>
            <p:ph type="title" idx="5" hasCustomPrompt="1"/>
          </p:nvPr>
        </p:nvSpPr>
        <p:spPr>
          <a:xfrm>
            <a:off x="7292279" y="1255775"/>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5" name="Google Shape;475;p30"/>
          <p:cNvSpPr txBox="1">
            <a:spLocks noGrp="1"/>
          </p:cNvSpPr>
          <p:nvPr>
            <p:ph type="subTitle" idx="6"/>
          </p:nvPr>
        </p:nvSpPr>
        <p:spPr>
          <a:xfrm>
            <a:off x="713225" y="2833988"/>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 name="Google Shape;476;p30"/>
          <p:cNvSpPr txBox="1">
            <a:spLocks noGrp="1"/>
          </p:cNvSpPr>
          <p:nvPr>
            <p:ph type="subTitle" idx="7"/>
          </p:nvPr>
        </p:nvSpPr>
        <p:spPr>
          <a:xfrm>
            <a:off x="713225" y="4026725"/>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 name="Google Shape;477;p30"/>
          <p:cNvSpPr txBox="1">
            <a:spLocks noGrp="1"/>
          </p:cNvSpPr>
          <p:nvPr>
            <p:ph type="subTitle" idx="8"/>
          </p:nvPr>
        </p:nvSpPr>
        <p:spPr>
          <a:xfrm>
            <a:off x="713225" y="1641250"/>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8" name="Google Shape;478;p30"/>
          <p:cNvSpPr txBox="1">
            <a:spLocks noGrp="1"/>
          </p:cNvSpPr>
          <p:nvPr>
            <p:ph type="title" idx="9"/>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9" name="Google Shape;479;p30"/>
          <p:cNvSpPr/>
          <p:nvPr/>
        </p:nvSpPr>
        <p:spPr>
          <a:xfrm>
            <a:off x="8430787" y="539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8334154" y="319499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30"/>
          <p:cNvGrpSpPr/>
          <p:nvPr/>
        </p:nvGrpSpPr>
        <p:grpSpPr>
          <a:xfrm>
            <a:off x="-904794" y="-532335"/>
            <a:ext cx="1618021" cy="1939016"/>
            <a:chOff x="6382288" y="83496"/>
            <a:chExt cx="1287823" cy="1543311"/>
          </a:xfrm>
        </p:grpSpPr>
        <p:sp>
          <p:nvSpPr>
            <p:cNvPr id="482" name="Google Shape;482;p3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0"/>
          <p:cNvSpPr/>
          <p:nvPr/>
        </p:nvSpPr>
        <p:spPr>
          <a:xfrm rot="-5400000">
            <a:off x="-825208" y="38375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body" idx="1"/>
          </p:nvPr>
        </p:nvSpPr>
        <p:spPr>
          <a:xfrm>
            <a:off x="713225" y="1109525"/>
            <a:ext cx="7704000" cy="348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 name="Google Shape;32;p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4"/>
          <p:cNvSpPr/>
          <p:nvPr/>
        </p:nvSpPr>
        <p:spPr>
          <a:xfrm>
            <a:off x="-957088" y="3424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7482343" y="3791990"/>
            <a:ext cx="1618021" cy="1939016"/>
            <a:chOff x="6382288" y="83496"/>
            <a:chExt cx="1287823" cy="1543311"/>
          </a:xfrm>
        </p:grpSpPr>
        <p:sp>
          <p:nvSpPr>
            <p:cNvPr id="35" name="Google Shape;35;p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491"/>
        <p:cNvGrpSpPr/>
        <p:nvPr/>
      </p:nvGrpSpPr>
      <p:grpSpPr>
        <a:xfrm>
          <a:off x="0" y="0"/>
          <a:ext cx="0" cy="0"/>
          <a:chOff x="0" y="0"/>
          <a:chExt cx="0" cy="0"/>
        </a:xfrm>
      </p:grpSpPr>
      <p:sp>
        <p:nvSpPr>
          <p:cNvPr id="492" name="Google Shape;492;p3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txBox="1">
            <a:spLocks noGrp="1"/>
          </p:cNvSpPr>
          <p:nvPr>
            <p:ph type="title" hasCustomPrompt="1"/>
          </p:nvPr>
        </p:nvSpPr>
        <p:spPr>
          <a:xfrm>
            <a:off x="2273847" y="463300"/>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4" name="Google Shape;494;p31"/>
          <p:cNvSpPr txBox="1">
            <a:spLocks noGrp="1"/>
          </p:cNvSpPr>
          <p:nvPr>
            <p:ph type="subTitle" idx="1"/>
          </p:nvPr>
        </p:nvSpPr>
        <p:spPr>
          <a:xfrm>
            <a:off x="2273847" y="1230200"/>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5" name="Google Shape;495;p31"/>
          <p:cNvSpPr txBox="1">
            <a:spLocks noGrp="1"/>
          </p:cNvSpPr>
          <p:nvPr>
            <p:ph type="title" idx="2" hasCustomPrompt="1"/>
          </p:nvPr>
        </p:nvSpPr>
        <p:spPr>
          <a:xfrm>
            <a:off x="2273847" y="3425125"/>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6" name="Google Shape;496;p31"/>
          <p:cNvSpPr txBox="1">
            <a:spLocks noGrp="1"/>
          </p:cNvSpPr>
          <p:nvPr>
            <p:ph type="subTitle" idx="3"/>
          </p:nvPr>
        </p:nvSpPr>
        <p:spPr>
          <a:xfrm>
            <a:off x="2273847" y="4192025"/>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7" name="Google Shape;497;p31"/>
          <p:cNvSpPr txBox="1">
            <a:spLocks noGrp="1"/>
          </p:cNvSpPr>
          <p:nvPr>
            <p:ph type="title" idx="4" hasCustomPrompt="1"/>
          </p:nvPr>
        </p:nvSpPr>
        <p:spPr>
          <a:xfrm>
            <a:off x="2273853" y="1944213"/>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8" name="Google Shape;498;p31"/>
          <p:cNvSpPr txBox="1">
            <a:spLocks noGrp="1"/>
          </p:cNvSpPr>
          <p:nvPr>
            <p:ph type="subTitle" idx="5"/>
          </p:nvPr>
        </p:nvSpPr>
        <p:spPr>
          <a:xfrm>
            <a:off x="2273853" y="2711113"/>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9" name="Google Shape;499;p31"/>
          <p:cNvSpPr/>
          <p:nvPr/>
        </p:nvSpPr>
        <p:spPr>
          <a:xfrm>
            <a:off x="443487" y="41033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998871" y="22469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501" name="Google Shape;501;p31"/>
          <p:cNvGrpSpPr/>
          <p:nvPr/>
        </p:nvGrpSpPr>
        <p:grpSpPr>
          <a:xfrm>
            <a:off x="8133606" y="-136710"/>
            <a:ext cx="1618021" cy="1939016"/>
            <a:chOff x="6382288" y="83496"/>
            <a:chExt cx="1287823" cy="1543311"/>
          </a:xfrm>
        </p:grpSpPr>
        <p:sp>
          <p:nvSpPr>
            <p:cNvPr id="502" name="Google Shape;502;p3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1"/>
          <p:cNvSpPr/>
          <p:nvPr/>
        </p:nvSpPr>
        <p:spPr>
          <a:xfrm rot="-5400000">
            <a:off x="-133371" y="-5772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8133612" y="43562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rot="-5400000">
            <a:off x="8356854" y="19778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13"/>
        <p:cNvGrpSpPr/>
        <p:nvPr/>
      </p:nvGrpSpPr>
      <p:grpSpPr>
        <a:xfrm>
          <a:off x="0" y="0"/>
          <a:ext cx="0" cy="0"/>
          <a:chOff x="0" y="0"/>
          <a:chExt cx="0" cy="0"/>
        </a:xfrm>
      </p:grpSpPr>
      <p:sp>
        <p:nvSpPr>
          <p:cNvPr id="514" name="Google Shape;514;p3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txBox="1">
            <a:spLocks noGrp="1"/>
          </p:cNvSpPr>
          <p:nvPr>
            <p:ph type="ctrTitle"/>
          </p:nvPr>
        </p:nvSpPr>
        <p:spPr>
          <a:xfrm>
            <a:off x="2080650" y="539500"/>
            <a:ext cx="4982700" cy="924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6" name="Google Shape;516;p32"/>
          <p:cNvSpPr txBox="1">
            <a:spLocks noGrp="1"/>
          </p:cNvSpPr>
          <p:nvPr>
            <p:ph type="subTitle" idx="1"/>
          </p:nvPr>
        </p:nvSpPr>
        <p:spPr>
          <a:xfrm>
            <a:off x="2080650" y="1463651"/>
            <a:ext cx="4982700" cy="12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7" name="Google Shape;517;p32"/>
          <p:cNvSpPr txBox="1"/>
          <p:nvPr/>
        </p:nvSpPr>
        <p:spPr>
          <a:xfrm>
            <a:off x="2547300" y="3895725"/>
            <a:ext cx="4049400" cy="7035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b="1">
                <a:solidFill>
                  <a:schemeClr val="dk1"/>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a:solidFill>
                <a:schemeClr val="dk1"/>
              </a:solidFill>
              <a:latin typeface="Montserrat"/>
              <a:ea typeface="Montserrat"/>
              <a:cs typeface="Montserrat"/>
              <a:sym typeface="Montserrat"/>
            </a:endParaRPr>
          </a:p>
        </p:txBody>
      </p:sp>
      <p:sp>
        <p:nvSpPr>
          <p:cNvPr id="518" name="Google Shape;518;p32"/>
          <p:cNvSpPr/>
          <p:nvPr/>
        </p:nvSpPr>
        <p:spPr>
          <a:xfrm>
            <a:off x="8250412" y="6705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732358" y="670573"/>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520" name="Google Shape;520;p32"/>
          <p:cNvGrpSpPr/>
          <p:nvPr/>
        </p:nvGrpSpPr>
        <p:grpSpPr>
          <a:xfrm>
            <a:off x="7621768" y="3389840"/>
            <a:ext cx="1618021" cy="1939016"/>
            <a:chOff x="6382288" y="83496"/>
            <a:chExt cx="1287823" cy="1543311"/>
          </a:xfrm>
        </p:grpSpPr>
        <p:sp>
          <p:nvSpPr>
            <p:cNvPr id="521" name="Google Shape;521;p3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32"/>
          <p:cNvSpPr/>
          <p:nvPr/>
        </p:nvSpPr>
        <p:spPr>
          <a:xfrm rot="-5400000">
            <a:off x="-116471" y="35664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530"/>
        <p:cNvGrpSpPr/>
        <p:nvPr/>
      </p:nvGrpSpPr>
      <p:grpSpPr>
        <a:xfrm>
          <a:off x="0" y="0"/>
          <a:ext cx="0" cy="0"/>
          <a:chOff x="0" y="0"/>
          <a:chExt cx="0" cy="0"/>
        </a:xfrm>
      </p:grpSpPr>
      <p:sp>
        <p:nvSpPr>
          <p:cNvPr id="531" name="Google Shape;531;p3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8402137" y="21212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609358" y="-581752"/>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534" name="Google Shape;534;p33"/>
          <p:cNvGrpSpPr/>
          <p:nvPr/>
        </p:nvGrpSpPr>
        <p:grpSpPr>
          <a:xfrm>
            <a:off x="7621768" y="3389840"/>
            <a:ext cx="1618021" cy="1939016"/>
            <a:chOff x="6382288" y="83496"/>
            <a:chExt cx="1287823" cy="1543311"/>
          </a:xfrm>
        </p:grpSpPr>
        <p:sp>
          <p:nvSpPr>
            <p:cNvPr id="535" name="Google Shape;535;p3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3"/>
          <p:cNvSpPr/>
          <p:nvPr/>
        </p:nvSpPr>
        <p:spPr>
          <a:xfrm rot="-5400000">
            <a:off x="-729421" y="37901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544"/>
        <p:cNvGrpSpPr/>
        <p:nvPr/>
      </p:nvGrpSpPr>
      <p:grpSpPr>
        <a:xfrm>
          <a:off x="0" y="0"/>
          <a:ext cx="0" cy="0"/>
          <a:chOff x="0" y="0"/>
          <a:chExt cx="0" cy="0"/>
        </a:xfrm>
      </p:grpSpPr>
      <p:sp>
        <p:nvSpPr>
          <p:cNvPr id="545" name="Google Shape;545;p3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8277362" y="4025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8145129" y="34336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4"/>
          <p:cNvGrpSpPr/>
          <p:nvPr/>
        </p:nvGrpSpPr>
        <p:grpSpPr>
          <a:xfrm>
            <a:off x="-809019" y="3105090"/>
            <a:ext cx="1618021" cy="1939016"/>
            <a:chOff x="6382288" y="83496"/>
            <a:chExt cx="1287823" cy="1543311"/>
          </a:xfrm>
        </p:grpSpPr>
        <p:sp>
          <p:nvSpPr>
            <p:cNvPr id="549" name="Google Shape;549;p3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34"/>
          <p:cNvSpPr/>
          <p:nvPr/>
        </p:nvSpPr>
        <p:spPr>
          <a:xfrm rot="-5400000">
            <a:off x="-830071" y="-1970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1322240" y="1675849"/>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6" name="Google Shape;46;p5"/>
          <p:cNvSpPr txBox="1">
            <a:spLocks noGrp="1"/>
          </p:cNvSpPr>
          <p:nvPr>
            <p:ph type="subTitle" idx="2"/>
          </p:nvPr>
        </p:nvSpPr>
        <p:spPr>
          <a:xfrm>
            <a:off x="1322240" y="2087274"/>
            <a:ext cx="38520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7" name="Google Shape;47;p5"/>
          <p:cNvSpPr txBox="1">
            <a:spLocks noGrp="1"/>
          </p:cNvSpPr>
          <p:nvPr>
            <p:ph type="subTitle" idx="3"/>
          </p:nvPr>
        </p:nvSpPr>
        <p:spPr>
          <a:xfrm>
            <a:off x="1322240" y="2971323"/>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8" name="Google Shape;48;p5"/>
          <p:cNvSpPr txBox="1">
            <a:spLocks noGrp="1"/>
          </p:cNvSpPr>
          <p:nvPr>
            <p:ph type="subTitle" idx="4"/>
          </p:nvPr>
        </p:nvSpPr>
        <p:spPr>
          <a:xfrm>
            <a:off x="1322240" y="3382649"/>
            <a:ext cx="3852000" cy="6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9" name="Google Shape;49;p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5"/>
          <p:cNvSpPr/>
          <p:nvPr/>
        </p:nvSpPr>
        <p:spPr>
          <a:xfrm>
            <a:off x="8071587" y="5394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812268" y="2884490"/>
            <a:ext cx="1618021" cy="1939016"/>
            <a:chOff x="6382288" y="83496"/>
            <a:chExt cx="1287823" cy="1543311"/>
          </a:xfrm>
        </p:grpSpPr>
        <p:sp>
          <p:nvSpPr>
            <p:cNvPr id="52" name="Google Shape;52;p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6"/>
          <p:cNvSpPr/>
          <p:nvPr/>
        </p:nvSpPr>
        <p:spPr>
          <a:xfrm>
            <a:off x="-888913" y="7107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8145129" y="-596952"/>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6"/>
          <p:cNvGrpSpPr/>
          <p:nvPr/>
        </p:nvGrpSpPr>
        <p:grpSpPr>
          <a:xfrm>
            <a:off x="8145118" y="3349860"/>
            <a:ext cx="1618021" cy="1939016"/>
            <a:chOff x="6382288" y="83496"/>
            <a:chExt cx="1287823" cy="1543311"/>
          </a:xfrm>
        </p:grpSpPr>
        <p:sp>
          <p:nvSpPr>
            <p:cNvPr id="66" name="Google Shape;66;p6"/>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6"/>
          <p:cNvSpPr/>
          <p:nvPr/>
        </p:nvSpPr>
        <p:spPr>
          <a:xfrm rot="-5400000">
            <a:off x="-631071" y="3873240"/>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a:spLocks noGrp="1"/>
          </p:cNvSpPr>
          <p:nvPr>
            <p:ph type="title"/>
          </p:nvPr>
        </p:nvSpPr>
        <p:spPr>
          <a:xfrm>
            <a:off x="4200525" y="1225375"/>
            <a:ext cx="42303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7"/>
          <p:cNvSpPr txBox="1">
            <a:spLocks noGrp="1"/>
          </p:cNvSpPr>
          <p:nvPr>
            <p:ph type="body" idx="1"/>
          </p:nvPr>
        </p:nvSpPr>
        <p:spPr>
          <a:xfrm>
            <a:off x="4200525" y="1873925"/>
            <a:ext cx="4230300" cy="2044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9" name="Google Shape;79;p7"/>
          <p:cNvSpPr>
            <a:spLocks noGrp="1"/>
          </p:cNvSpPr>
          <p:nvPr>
            <p:ph type="pic" idx="2"/>
          </p:nvPr>
        </p:nvSpPr>
        <p:spPr>
          <a:xfrm>
            <a:off x="918925" y="975450"/>
            <a:ext cx="2912700" cy="3192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title"/>
          </p:nvPr>
        </p:nvSpPr>
        <p:spPr>
          <a:xfrm>
            <a:off x="2314050" y="1425750"/>
            <a:ext cx="4515900" cy="229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83" name="Google Shape;83;p8"/>
          <p:cNvSpPr/>
          <p:nvPr/>
        </p:nvSpPr>
        <p:spPr>
          <a:xfrm rot="-5400000">
            <a:off x="5220779" y="-10938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536738" y="35025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7525981" y="3447915"/>
            <a:ext cx="1618021" cy="1939016"/>
            <a:chOff x="6382288" y="83496"/>
            <a:chExt cx="1287823" cy="1543311"/>
          </a:xfrm>
        </p:grpSpPr>
        <p:sp>
          <p:nvSpPr>
            <p:cNvPr id="86" name="Google Shape;86;p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8"/>
          <p:cNvSpPr/>
          <p:nvPr/>
        </p:nvSpPr>
        <p:spPr>
          <a:xfrm>
            <a:off x="8297612" y="8560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txBox="1">
            <a:spLocks noGrp="1"/>
          </p:cNvSpPr>
          <p:nvPr>
            <p:ph type="title"/>
          </p:nvPr>
        </p:nvSpPr>
        <p:spPr>
          <a:xfrm>
            <a:off x="2652450" y="1807983"/>
            <a:ext cx="3839100" cy="753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p9"/>
          <p:cNvSpPr txBox="1">
            <a:spLocks noGrp="1"/>
          </p:cNvSpPr>
          <p:nvPr>
            <p:ph type="subTitle" idx="1"/>
          </p:nvPr>
        </p:nvSpPr>
        <p:spPr>
          <a:xfrm>
            <a:off x="2652450" y="2521981"/>
            <a:ext cx="3839100" cy="160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9"/>
          <p:cNvSpPr/>
          <p:nvPr/>
        </p:nvSpPr>
        <p:spPr>
          <a:xfrm>
            <a:off x="-471138" y="18553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9"/>
          <p:cNvGrpSpPr/>
          <p:nvPr/>
        </p:nvGrpSpPr>
        <p:grpSpPr>
          <a:xfrm>
            <a:off x="-411844" y="-712135"/>
            <a:ext cx="1618021" cy="1939016"/>
            <a:chOff x="6382288" y="83496"/>
            <a:chExt cx="1287823" cy="1543311"/>
          </a:xfrm>
        </p:grpSpPr>
        <p:sp>
          <p:nvSpPr>
            <p:cNvPr id="101" name="Google Shape;101;p9"/>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1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txBox="1">
            <a:spLocks noGrp="1"/>
          </p:cNvSpPr>
          <p:nvPr>
            <p:ph type="title"/>
          </p:nvPr>
        </p:nvSpPr>
        <p:spPr>
          <a:xfrm>
            <a:off x="2082150" y="3448650"/>
            <a:ext cx="4979700" cy="1291500"/>
          </a:xfrm>
          <a:prstGeom prst="rect">
            <a:avLst/>
          </a:prstGeom>
          <a:solidFill>
            <a:schemeClr val="lt1"/>
          </a:solid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2" name="Google Shape;112;p10"/>
          <p:cNvSpPr/>
          <p:nvPr/>
        </p:nvSpPr>
        <p:spPr>
          <a:xfrm>
            <a:off x="-895088" y="7606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741046" y="33079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14" name="Google Shape;114;p10"/>
          <p:cNvGrpSpPr/>
          <p:nvPr/>
        </p:nvGrpSpPr>
        <p:grpSpPr>
          <a:xfrm>
            <a:off x="7525981" y="3204490"/>
            <a:ext cx="1618021" cy="1939016"/>
            <a:chOff x="6382288" y="83496"/>
            <a:chExt cx="1287823" cy="1543311"/>
          </a:xfrm>
        </p:grpSpPr>
        <p:sp>
          <p:nvSpPr>
            <p:cNvPr id="115" name="Google Shape;115;p1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0"/>
          <p:cNvSpPr/>
          <p:nvPr/>
        </p:nvSpPr>
        <p:spPr>
          <a:xfrm rot="-5400000">
            <a:off x="8648704" y="8093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ppio One"/>
              <a:buNone/>
              <a:defRPr sz="3000">
                <a:solidFill>
                  <a:schemeClr val="dk1"/>
                </a:solidFill>
                <a:latin typeface="Doppio One"/>
                <a:ea typeface="Doppio One"/>
                <a:cs typeface="Doppio One"/>
                <a:sym typeface="Doppio On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rtl="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7.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9" name="Google Shape;569;p38"/>
          <p:cNvSpPr txBox="1">
            <a:spLocks noGrp="1"/>
          </p:cNvSpPr>
          <p:nvPr>
            <p:ph type="ctrTitle"/>
          </p:nvPr>
        </p:nvSpPr>
        <p:spPr>
          <a:xfrm>
            <a:off x="1331850" y="1987186"/>
            <a:ext cx="6511191" cy="1973108"/>
          </a:xfrm>
          <a:prstGeom prst="rect">
            <a:avLst/>
          </a:prstGeom>
        </p:spPr>
        <p:txBody>
          <a:bodyPr spcFirstLastPara="1" wrap="square" lIns="91425" tIns="91425" rIns="91425" bIns="91425" anchor="b" anchorCtr="0">
            <a:noAutofit/>
          </a:bodyPr>
          <a:lstStyle/>
          <a:p>
            <a:r>
              <a:rPr lang="en" err="1"/>
              <a:t>GuideSense</a:t>
            </a:r>
            <a:endParaRPr lang="en" b="0" err="1"/>
          </a:p>
        </p:txBody>
      </p:sp>
      <p:sp>
        <p:nvSpPr>
          <p:cNvPr id="570" name="Google Shape;570;p38"/>
          <p:cNvSpPr/>
          <p:nvPr/>
        </p:nvSpPr>
        <p:spPr>
          <a:xfrm>
            <a:off x="7116037" y="39556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1">
            <a:extLst>
              <a:ext uri="{FF2B5EF4-FFF2-40B4-BE49-F238E27FC236}">
                <a16:creationId xmlns:a16="http://schemas.microsoft.com/office/drawing/2014/main" id="{1A914ADC-0F52-D936-349E-1C1891D25D74}"/>
              </a:ext>
            </a:extLst>
          </p:cNvPr>
          <p:cNvSpPr txBox="1">
            <a:spLocks/>
          </p:cNvSpPr>
          <p:nvPr/>
        </p:nvSpPr>
        <p:spPr>
          <a:xfrm>
            <a:off x="343388" y="4318190"/>
            <a:ext cx="1245634" cy="534053"/>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r>
              <a:rPr lang="en-US">
                <a:solidFill>
                  <a:schemeClr val="tx1"/>
                </a:solidFill>
              </a:rPr>
              <a:t>Sprint 3</a:t>
            </a:r>
          </a:p>
        </p:txBody>
      </p:sp>
      <p:sp>
        <p:nvSpPr>
          <p:cNvPr id="2" name="Subtitle 1">
            <a:extLst>
              <a:ext uri="{FF2B5EF4-FFF2-40B4-BE49-F238E27FC236}">
                <a16:creationId xmlns:a16="http://schemas.microsoft.com/office/drawing/2014/main" id="{78676B3C-01DD-DBE9-B96B-8CFBF9063918}"/>
              </a:ext>
            </a:extLst>
          </p:cNvPr>
          <p:cNvSpPr txBox="1">
            <a:spLocks/>
          </p:cNvSpPr>
          <p:nvPr/>
        </p:nvSpPr>
        <p:spPr>
          <a:xfrm>
            <a:off x="1871089" y="3920704"/>
            <a:ext cx="5399038" cy="795579"/>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r>
              <a:rPr lang="en" b="1">
                <a:solidFill>
                  <a:schemeClr val="tx1"/>
                </a:solidFill>
              </a:rPr>
              <a:t>Your Trusted Navigation Companion</a:t>
            </a:r>
            <a:endParaRPr lang="en-US" b="1">
              <a:solidFill>
                <a:schemeClr val="tx1"/>
              </a:solidFill>
            </a:endParaRPr>
          </a:p>
          <a:p>
            <a:pPr marL="0" indent="0"/>
            <a:r>
              <a:rPr lang="en">
                <a:solidFill>
                  <a:schemeClr val="tx1"/>
                </a:solidFill>
              </a:rPr>
              <a:t>Team: Power Angers</a:t>
            </a:r>
            <a:endParaRPr lang="en-US">
              <a:solidFill>
                <a:schemeClr val="tx1"/>
              </a:solidFill>
            </a:endParaRPr>
          </a:p>
          <a:p>
            <a:endParaRPr lang="en-US">
              <a:solidFill>
                <a:schemeClr val="tx1"/>
              </a:solidFill>
            </a:endParaRPr>
          </a:p>
        </p:txBody>
      </p:sp>
      <p:pic>
        <p:nvPicPr>
          <p:cNvPr id="7" name="Picture 6" descr="A logo of a camera&#10;&#10;AI-generated content may be incorrect.">
            <a:extLst>
              <a:ext uri="{FF2B5EF4-FFF2-40B4-BE49-F238E27FC236}">
                <a16:creationId xmlns:a16="http://schemas.microsoft.com/office/drawing/2014/main" id="{0B4944A4-D676-2689-8265-8FF449CC5D05}"/>
              </a:ext>
            </a:extLst>
          </p:cNvPr>
          <p:cNvPicPr>
            <a:picLocks noChangeAspect="1"/>
          </p:cNvPicPr>
          <p:nvPr/>
        </p:nvPicPr>
        <p:blipFill>
          <a:blip r:embed="rId3"/>
          <a:stretch>
            <a:fillRect/>
          </a:stretch>
        </p:blipFill>
        <p:spPr>
          <a:xfrm>
            <a:off x="3337868" y="511259"/>
            <a:ext cx="2298357" cy="23678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9A254-F13E-B478-598F-2A7F04AD44E5}"/>
              </a:ext>
            </a:extLst>
          </p:cNvPr>
          <p:cNvSpPr>
            <a:spLocks noGrp="1"/>
          </p:cNvSpPr>
          <p:nvPr>
            <p:ph type="title"/>
          </p:nvPr>
        </p:nvSpPr>
        <p:spPr/>
        <p:txBody>
          <a:bodyPr/>
          <a:lstStyle/>
          <a:p>
            <a:r>
              <a:rPr lang="en-US"/>
              <a:t>Team Working Agreement</a:t>
            </a:r>
          </a:p>
        </p:txBody>
      </p:sp>
      <p:pic>
        <p:nvPicPr>
          <p:cNvPr id="4" name="Picture 3" descr="A white paper with black text">
            <a:extLst>
              <a:ext uri="{FF2B5EF4-FFF2-40B4-BE49-F238E27FC236}">
                <a16:creationId xmlns:a16="http://schemas.microsoft.com/office/drawing/2014/main" id="{52466A5A-BEED-ABC6-5633-7A5A94B5B9E8}"/>
              </a:ext>
            </a:extLst>
          </p:cNvPr>
          <p:cNvPicPr>
            <a:picLocks noChangeAspect="1"/>
          </p:cNvPicPr>
          <p:nvPr/>
        </p:nvPicPr>
        <p:blipFill>
          <a:blip r:embed="rId2"/>
          <a:stretch>
            <a:fillRect/>
          </a:stretch>
        </p:blipFill>
        <p:spPr>
          <a:xfrm>
            <a:off x="939204" y="1285875"/>
            <a:ext cx="3477365" cy="3086100"/>
          </a:xfrm>
          <a:prstGeom prst="rect">
            <a:avLst/>
          </a:prstGeom>
        </p:spPr>
      </p:pic>
      <p:pic>
        <p:nvPicPr>
          <p:cNvPr id="5" name="Picture 4" descr="A screenshot of a white text box&#10;&#10;AI-generated content may be incorrect.">
            <a:extLst>
              <a:ext uri="{FF2B5EF4-FFF2-40B4-BE49-F238E27FC236}">
                <a16:creationId xmlns:a16="http://schemas.microsoft.com/office/drawing/2014/main" id="{B18A8458-939A-AEF4-C2C7-46301E02608A}"/>
              </a:ext>
            </a:extLst>
          </p:cNvPr>
          <p:cNvPicPr>
            <a:picLocks noChangeAspect="1"/>
          </p:cNvPicPr>
          <p:nvPr/>
        </p:nvPicPr>
        <p:blipFill>
          <a:blip r:embed="rId3"/>
          <a:stretch>
            <a:fillRect/>
          </a:stretch>
        </p:blipFill>
        <p:spPr>
          <a:xfrm>
            <a:off x="4572115" y="1285875"/>
            <a:ext cx="3779835" cy="3086100"/>
          </a:xfrm>
          <a:prstGeom prst="rect">
            <a:avLst/>
          </a:prstGeom>
        </p:spPr>
      </p:pic>
    </p:spTree>
    <p:extLst>
      <p:ext uri="{BB962C8B-B14F-4D97-AF65-F5344CB8AC3E}">
        <p14:creationId xmlns:p14="http://schemas.microsoft.com/office/powerpoint/2010/main" val="2354885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8" name="Google Shape;738;p47"/>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Team Working Agreement</a:t>
            </a:r>
          </a:p>
        </p:txBody>
      </p:sp>
      <p:pic>
        <p:nvPicPr>
          <p:cNvPr id="4" name="Picture 3" descr="A close-up of a list&#10;&#10;AI-generated content may be incorrect.">
            <a:extLst>
              <a:ext uri="{FF2B5EF4-FFF2-40B4-BE49-F238E27FC236}">
                <a16:creationId xmlns:a16="http://schemas.microsoft.com/office/drawing/2014/main" id="{1F23B280-EDC8-E96A-525A-031049B77056}"/>
              </a:ext>
            </a:extLst>
          </p:cNvPr>
          <p:cNvPicPr>
            <a:picLocks noChangeAspect="1"/>
          </p:cNvPicPr>
          <p:nvPr/>
        </p:nvPicPr>
        <p:blipFill>
          <a:blip r:embed="rId3"/>
          <a:stretch>
            <a:fillRect/>
          </a:stretch>
        </p:blipFill>
        <p:spPr>
          <a:xfrm>
            <a:off x="2327556" y="1110770"/>
            <a:ext cx="4493517" cy="35106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53"/>
          <p:cNvSpPr txBox="1">
            <a:spLocks noGrp="1"/>
          </p:cNvSpPr>
          <p:nvPr>
            <p:ph type="title"/>
          </p:nvPr>
        </p:nvSpPr>
        <p:spPr>
          <a:xfrm>
            <a:off x="3846270" y="-4039"/>
            <a:ext cx="4446109" cy="727915"/>
          </a:xfrm>
          <a:prstGeom prst="rect">
            <a:avLst/>
          </a:prstGeom>
        </p:spPr>
        <p:txBody>
          <a:bodyPr spcFirstLastPara="1" wrap="square" lIns="91425" tIns="91425" rIns="91425" bIns="91425" anchor="b" anchorCtr="0">
            <a:noAutofit/>
          </a:bodyPr>
          <a:lstStyle/>
          <a:p>
            <a:r>
              <a:rPr lang="en" sz="1800"/>
              <a:t>Persona One: The Independent Blind User </a:t>
            </a:r>
            <a:endParaRPr lang="en-US"/>
          </a:p>
        </p:txBody>
      </p:sp>
      <p:sp>
        <p:nvSpPr>
          <p:cNvPr id="855" name="Google Shape;855;p53"/>
          <p:cNvSpPr txBox="1">
            <a:spLocks noGrp="1"/>
          </p:cNvSpPr>
          <p:nvPr>
            <p:ph type="body" idx="1"/>
          </p:nvPr>
        </p:nvSpPr>
        <p:spPr>
          <a:xfrm>
            <a:off x="4279226" y="622547"/>
            <a:ext cx="4151699" cy="3290603"/>
          </a:xfrm>
          <a:prstGeom prst="rect">
            <a:avLst/>
          </a:prstGeom>
        </p:spPr>
        <p:txBody>
          <a:bodyPr spcFirstLastPara="1" wrap="square" lIns="91425" tIns="91425" rIns="91425" bIns="91425" anchor="t" anchorCtr="0">
            <a:noAutofit/>
          </a:bodyPr>
          <a:lstStyle/>
          <a:p>
            <a:r>
              <a:rPr lang="en" sz="1100" b="1"/>
              <a:t>Name:</a:t>
            </a:r>
            <a:r>
              <a:rPr lang="en" sz="1100"/>
              <a:t> Aisha Khan</a:t>
            </a:r>
            <a:endParaRPr lang="en-US" sz="1100"/>
          </a:p>
          <a:p>
            <a:r>
              <a:rPr lang="en" sz="1100" b="1"/>
              <a:t>Age:</a:t>
            </a:r>
            <a:r>
              <a:rPr lang="en" sz="1100"/>
              <a:t> 32</a:t>
            </a:r>
          </a:p>
          <a:p>
            <a:r>
              <a:rPr lang="en" sz="1100" b="1"/>
              <a:t>Occupation:</a:t>
            </a:r>
            <a:r>
              <a:rPr lang="en" sz="1100"/>
              <a:t> Software Developer (works remotely)</a:t>
            </a:r>
          </a:p>
          <a:p>
            <a:r>
              <a:rPr lang="en" sz="1100" b="1"/>
              <a:t>Background:</a:t>
            </a:r>
            <a:r>
              <a:rPr lang="en" sz="1100"/>
              <a:t> Aisha has been blind since birth. She is highly tech-savvy and relies on assistive technology. She is motivated to use tools that enhance her independence and streamline daily activities.</a:t>
            </a:r>
          </a:p>
          <a:p>
            <a:r>
              <a:rPr lang="en" sz="1100" b="1"/>
              <a:t>App Usage Scenario:</a:t>
            </a:r>
            <a:r>
              <a:rPr lang="en" sz="1100"/>
              <a:t> Aisha wants to use the app for navigation while walking, especially in unfamiliar areas, and identify objects which could be a barrier for seamless tasks.</a:t>
            </a:r>
          </a:p>
          <a:p>
            <a:r>
              <a:rPr lang="en" sz="1100" b="1"/>
              <a:t>Needs:</a:t>
            </a:r>
            <a:r>
              <a:rPr lang="en" sz="1100"/>
              <a:t> Seamless integration with existing assistive technologies (screen readers, voice control), accurate location services, reliable information about accessible routes and environments, and robust privacy features.</a:t>
            </a:r>
          </a:p>
          <a:p>
            <a:r>
              <a:rPr lang="en" sz="1100" b="1"/>
              <a:t>Goals:</a:t>
            </a:r>
            <a:r>
              <a:rPr lang="en" sz="1100"/>
              <a:t> Increased independence, improved access to information, enhanced safety while navigating, and streamlined daily task management.</a:t>
            </a:r>
          </a:p>
          <a:p>
            <a:pPr marL="285750" lvl="0" indent="-285750" algn="l">
              <a:spcBef>
                <a:spcPts val="0"/>
              </a:spcBef>
              <a:spcAft>
                <a:spcPts val="0"/>
              </a:spcAft>
            </a:pPr>
            <a:endParaRPr lang="en" sz="1100"/>
          </a:p>
        </p:txBody>
      </p:sp>
      <p:pic>
        <p:nvPicPr>
          <p:cNvPr id="856" name="Google Shape;856;p53" descr="A person sitting on stairs with her hands on her face&#10;&#10;AI-generated content may be incorrect."/>
          <p:cNvPicPr preferRelativeResize="0">
            <a:picLocks noGrp="1"/>
          </p:cNvPicPr>
          <p:nvPr>
            <p:ph type="pic" idx="2"/>
          </p:nvPr>
        </p:nvPicPr>
        <p:blipFill rotWithShape="1">
          <a:blip r:embed="rId3"/>
          <a:srcRect l="4212" r="4212"/>
          <a:stretch/>
        </p:blipFill>
        <p:spPr>
          <a:xfrm>
            <a:off x="911202" y="890497"/>
            <a:ext cx="2923628" cy="31926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11994284-C030-1039-8D1E-117238C2FFEC}"/>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93156B5-AF9D-DD75-5516-4E915ED0E229}"/>
              </a:ext>
            </a:extLst>
          </p:cNvPr>
          <p:cNvSpPr txBox="1">
            <a:spLocks noGrp="1"/>
          </p:cNvSpPr>
          <p:nvPr>
            <p:ph type="title"/>
          </p:nvPr>
        </p:nvSpPr>
        <p:spPr>
          <a:xfrm>
            <a:off x="3828953" y="-107947"/>
            <a:ext cx="4194995" cy="823164"/>
          </a:xfrm>
          <a:prstGeom prst="rect">
            <a:avLst/>
          </a:prstGeom>
        </p:spPr>
        <p:txBody>
          <a:bodyPr spcFirstLastPara="1" wrap="square" lIns="91425" tIns="91425" rIns="91425" bIns="91425" anchor="b" anchorCtr="0">
            <a:noAutofit/>
          </a:bodyPr>
          <a:lstStyle/>
          <a:p>
            <a:r>
              <a:rPr lang="en" sz="1600"/>
              <a:t>Persona Two: The Concerned Family Member</a:t>
            </a:r>
            <a:endParaRPr lang="en-US" sz="1600"/>
          </a:p>
        </p:txBody>
      </p:sp>
      <p:sp>
        <p:nvSpPr>
          <p:cNvPr id="855" name="Google Shape;855;p53">
            <a:extLst>
              <a:ext uri="{FF2B5EF4-FFF2-40B4-BE49-F238E27FC236}">
                <a16:creationId xmlns:a16="http://schemas.microsoft.com/office/drawing/2014/main" id="{A3EBF0B3-822D-BFE2-58FA-B3E24D2965A5}"/>
              </a:ext>
            </a:extLst>
          </p:cNvPr>
          <p:cNvSpPr txBox="1">
            <a:spLocks noGrp="1"/>
          </p:cNvSpPr>
          <p:nvPr>
            <p:ph type="body" idx="1"/>
          </p:nvPr>
        </p:nvSpPr>
        <p:spPr>
          <a:xfrm>
            <a:off x="4114702" y="631204"/>
            <a:ext cx="4073768" cy="1939787"/>
          </a:xfrm>
          <a:prstGeom prst="rect">
            <a:avLst/>
          </a:prstGeom>
        </p:spPr>
        <p:txBody>
          <a:bodyPr spcFirstLastPara="1" wrap="square" lIns="91425" tIns="91425" rIns="91425" bIns="91425" anchor="t" anchorCtr="0">
            <a:noAutofit/>
          </a:bodyPr>
          <a:lstStyle/>
          <a:p>
            <a:r>
              <a:rPr lang="en" sz="1050" b="1"/>
              <a:t>Name:</a:t>
            </a:r>
            <a:r>
              <a:rPr lang="en" sz="1050"/>
              <a:t> Robert Chen</a:t>
            </a:r>
            <a:endParaRPr lang="en-US" sz="1050"/>
          </a:p>
          <a:p>
            <a:r>
              <a:rPr lang="en" sz="1050" b="1"/>
              <a:t>Age:</a:t>
            </a:r>
            <a:r>
              <a:rPr lang="en" sz="1050"/>
              <a:t> 65</a:t>
            </a:r>
          </a:p>
          <a:p>
            <a:r>
              <a:rPr lang="en" sz="1050" b="1"/>
              <a:t>Relationship:</a:t>
            </a:r>
            <a:r>
              <a:rPr lang="en" sz="1050"/>
              <a:t> Son of a visually impaired senior</a:t>
            </a:r>
          </a:p>
          <a:p>
            <a:pPr marL="139700" indent="0">
              <a:buNone/>
            </a:pPr>
            <a:r>
              <a:rPr lang="en" sz="1050"/>
              <a:t>           "I worry about my mother's safety. I hope this app can help me stay connected and ensure she's doing okay."</a:t>
            </a:r>
          </a:p>
          <a:p>
            <a:r>
              <a:rPr lang="en" sz="1050" b="1"/>
              <a:t>Background:</a:t>
            </a:r>
            <a:r>
              <a:rPr lang="en" sz="1050"/>
              <a:t> Robert's mother is losing her vision due to macular degeneration. He lives in a different city and wants to stay connected and provide support remotely.</a:t>
            </a:r>
          </a:p>
          <a:p>
            <a:r>
              <a:rPr lang="en" sz="1050" b="1"/>
              <a:t>App Usage Scenario:</a:t>
            </a:r>
            <a:r>
              <a:rPr lang="en" sz="1050"/>
              <a:t> Robert wants to use the app to track his mother's location (with her consent), receive alerts if she deviates from her usual routes, remotely assist her with tasks like medication reminders, and communicate with her easily through the app's accessible interface.</a:t>
            </a:r>
          </a:p>
          <a:p>
            <a:r>
              <a:rPr lang="en" sz="1050" b="1"/>
              <a:t>Needs:</a:t>
            </a:r>
            <a:r>
              <a:rPr lang="en" sz="1050"/>
              <a:t> User-friendly interface, reliable location tracking (with privacy safeguards), remote assistance features, accessible communication tools, and clear instructions for setup and use.</a:t>
            </a:r>
          </a:p>
          <a:p>
            <a:r>
              <a:rPr lang="en" sz="1050" b="1"/>
              <a:t>Goals:</a:t>
            </a:r>
            <a:r>
              <a:rPr lang="en" sz="1050"/>
              <a:t> Increased peace of mind, improved communication with his mother, ability to provide remote support, and enhanced safety for his visually impaired parent</a:t>
            </a:r>
          </a:p>
          <a:p>
            <a:pPr marL="285750" lvl="0" indent="-285750" algn="l">
              <a:spcBef>
                <a:spcPts val="0"/>
              </a:spcBef>
              <a:spcAft>
                <a:spcPts val="0"/>
              </a:spcAft>
            </a:pPr>
            <a:endParaRPr lang="en" sz="1050"/>
          </a:p>
        </p:txBody>
      </p:sp>
      <p:pic>
        <p:nvPicPr>
          <p:cNvPr id="856" name="Google Shape;856;p53" descr="A person and person looking at each other&#10;&#10;AI-generated content may be incorrect.">
            <a:extLst>
              <a:ext uri="{FF2B5EF4-FFF2-40B4-BE49-F238E27FC236}">
                <a16:creationId xmlns:a16="http://schemas.microsoft.com/office/drawing/2014/main" id="{8EF19CAC-1F2D-BC8C-AB1F-7B6F940EE8DA}"/>
              </a:ext>
            </a:extLst>
          </p:cNvPr>
          <p:cNvPicPr preferRelativeResize="0">
            <a:picLocks noGrp="1"/>
          </p:cNvPicPr>
          <p:nvPr>
            <p:ph type="pic" idx="2"/>
          </p:nvPr>
        </p:nvPicPr>
        <p:blipFill rotWithShape="1">
          <a:blip r:embed="rId3"/>
          <a:srcRect l="19589" r="19589"/>
          <a:stretch/>
        </p:blipFill>
        <p:spPr>
          <a:xfrm>
            <a:off x="832334" y="975450"/>
            <a:ext cx="2912701" cy="31925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382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A6155FBA-37D9-4F9F-66C2-92720A7733A4}"/>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50FA2C46-C13E-415A-2DA7-83EBE73B2A41}"/>
              </a:ext>
            </a:extLst>
          </p:cNvPr>
          <p:cNvSpPr txBox="1">
            <a:spLocks noGrp="1"/>
          </p:cNvSpPr>
          <p:nvPr>
            <p:ph type="title"/>
          </p:nvPr>
        </p:nvSpPr>
        <p:spPr>
          <a:xfrm>
            <a:off x="3828952" y="21939"/>
            <a:ext cx="4151700" cy="580710"/>
          </a:xfrm>
          <a:prstGeom prst="rect">
            <a:avLst/>
          </a:prstGeom>
        </p:spPr>
        <p:txBody>
          <a:bodyPr spcFirstLastPara="1" wrap="square" lIns="91425" tIns="91425" rIns="91425" bIns="91425" anchor="b" anchorCtr="0">
            <a:noAutofit/>
          </a:bodyPr>
          <a:lstStyle/>
          <a:p>
            <a:r>
              <a:rPr lang="en" sz="1600" b="1"/>
              <a:t>Persona Three : Partially sighted Teenager</a:t>
            </a:r>
          </a:p>
        </p:txBody>
      </p:sp>
      <p:sp>
        <p:nvSpPr>
          <p:cNvPr id="855" name="Google Shape;855;p53">
            <a:extLst>
              <a:ext uri="{FF2B5EF4-FFF2-40B4-BE49-F238E27FC236}">
                <a16:creationId xmlns:a16="http://schemas.microsoft.com/office/drawing/2014/main" id="{21333CA7-CCD2-7B28-6233-C158A32F9B6F}"/>
              </a:ext>
            </a:extLst>
          </p:cNvPr>
          <p:cNvSpPr txBox="1">
            <a:spLocks noGrp="1"/>
          </p:cNvSpPr>
          <p:nvPr>
            <p:ph type="body" idx="1"/>
          </p:nvPr>
        </p:nvSpPr>
        <p:spPr>
          <a:xfrm>
            <a:off x="4201293" y="605227"/>
            <a:ext cx="4151700" cy="857400"/>
          </a:xfrm>
          <a:prstGeom prst="rect">
            <a:avLst/>
          </a:prstGeom>
        </p:spPr>
        <p:txBody>
          <a:bodyPr spcFirstLastPara="1" wrap="square" lIns="91425" tIns="91425" rIns="91425" bIns="91425" anchor="t" anchorCtr="0">
            <a:noAutofit/>
          </a:bodyPr>
          <a:lstStyle/>
          <a:p>
            <a:r>
              <a:rPr lang="en" sz="1100" b="1"/>
              <a:t>Name:</a:t>
            </a:r>
            <a:r>
              <a:rPr lang="en" sz="1100"/>
              <a:t> David Miller</a:t>
            </a:r>
            <a:endParaRPr lang="en-US" sz="1100"/>
          </a:p>
          <a:p>
            <a:r>
              <a:rPr lang="en" sz="1100" b="1"/>
              <a:t>Age:</a:t>
            </a:r>
            <a:r>
              <a:rPr lang="en" sz="1100"/>
              <a:t> 16</a:t>
            </a:r>
          </a:p>
          <a:p>
            <a:r>
              <a:rPr lang="en" sz="1100" b="1"/>
              <a:t>Background:</a:t>
            </a:r>
            <a:r>
              <a:rPr lang="en" sz="1100"/>
              <a:t> David has low vision due to a genetic condition. He can see some things with the aid of glasses or magnifiers.</a:t>
            </a:r>
          </a:p>
          <a:p>
            <a:pPr marL="139700" indent="0">
              <a:buNone/>
            </a:pPr>
            <a:r>
              <a:rPr lang="en" sz="1100"/>
              <a:t>            "I want to be able to do the same things my     friends do. I hope this app can help me navigate more easily and access information."</a:t>
            </a:r>
          </a:p>
          <a:p>
            <a:r>
              <a:rPr lang="en" sz="1100" b="1"/>
              <a:t>App Usage Scenario:</a:t>
            </a:r>
            <a:r>
              <a:rPr lang="en" sz="1100"/>
              <a:t> David wants to use the app to magnify text and images, identify colors, navigate public transportation, and access audio descriptions of videos and other media. He needs an app that is easily customizable to his specific visual needs.</a:t>
            </a:r>
          </a:p>
          <a:p>
            <a:r>
              <a:rPr lang="en" sz="1100" b="1"/>
              <a:t>Needs:</a:t>
            </a:r>
            <a:r>
              <a:rPr lang="en" sz="1100"/>
              <a:t> Customizable display settings (font size, contrast, color schemes), reliable object and text recognition features, seamless integration with magnification tools, and accessible interface that can be used with limited vision.</a:t>
            </a:r>
          </a:p>
          <a:p>
            <a:r>
              <a:rPr lang="en" sz="1100" b="1"/>
              <a:t>Goals:</a:t>
            </a:r>
            <a:r>
              <a:rPr lang="en" sz="1100"/>
              <a:t> Increased independence, improved access to information, enhanced social participation, and greater confidence in navigating the world.</a:t>
            </a:r>
          </a:p>
          <a:p>
            <a:pPr marL="285750" lvl="0" indent="-285750" algn="l">
              <a:spcBef>
                <a:spcPts val="0"/>
              </a:spcBef>
              <a:spcAft>
                <a:spcPts val="0"/>
              </a:spcAft>
            </a:pPr>
            <a:endParaRPr lang="en" sz="1100"/>
          </a:p>
        </p:txBody>
      </p:sp>
      <p:pic>
        <p:nvPicPr>
          <p:cNvPr id="856" name="Google Shape;856;p53" descr="A person standing in front of a body of water&#10;&#10;AI-generated content may be incorrect.">
            <a:extLst>
              <a:ext uri="{FF2B5EF4-FFF2-40B4-BE49-F238E27FC236}">
                <a16:creationId xmlns:a16="http://schemas.microsoft.com/office/drawing/2014/main" id="{C54BCEB6-A672-F99A-2356-803DADE0EC0A}"/>
              </a:ext>
            </a:extLst>
          </p:cNvPr>
          <p:cNvPicPr preferRelativeResize="0">
            <a:picLocks noGrp="1"/>
          </p:cNvPicPr>
          <p:nvPr>
            <p:ph type="pic" idx="2"/>
          </p:nvPr>
        </p:nvPicPr>
        <p:blipFill rotWithShape="1">
          <a:blip r:embed="rId3"/>
          <a:srcRect l="19603" r="19603"/>
          <a:stretch/>
        </p:blipFill>
        <p:spPr>
          <a:xfrm>
            <a:off x="918925" y="975450"/>
            <a:ext cx="2912701" cy="31925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8751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B1003-8A7A-A845-8AF0-B68706FEB52A}"/>
              </a:ext>
            </a:extLst>
          </p:cNvPr>
          <p:cNvSpPr>
            <a:spLocks noGrp="1"/>
          </p:cNvSpPr>
          <p:nvPr>
            <p:ph type="title" idx="3"/>
          </p:nvPr>
        </p:nvSpPr>
        <p:spPr/>
        <p:txBody>
          <a:bodyPr/>
          <a:lstStyle/>
          <a:p>
            <a:r>
              <a:rPr lang="en-US"/>
              <a:t>MVP</a:t>
            </a:r>
          </a:p>
        </p:txBody>
      </p:sp>
      <p:sp>
        <p:nvSpPr>
          <p:cNvPr id="12" name="TextBox 11">
            <a:extLst>
              <a:ext uri="{FF2B5EF4-FFF2-40B4-BE49-F238E27FC236}">
                <a16:creationId xmlns:a16="http://schemas.microsoft.com/office/drawing/2014/main" id="{15857389-11AE-08D4-70E7-2C1A4C1A38C2}"/>
              </a:ext>
            </a:extLst>
          </p:cNvPr>
          <p:cNvSpPr txBox="1"/>
          <p:nvPr/>
        </p:nvSpPr>
        <p:spPr>
          <a:xfrm>
            <a:off x="1897612" y="1287798"/>
            <a:ext cx="5347252" cy="2462213"/>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solidFill>
                  <a:schemeClr val="tx1"/>
                </a:solidFill>
                <a:latin typeface="Montserrat"/>
              </a:rPr>
              <a:t>A client (web browser) connects to the server and sends a WebRTC offer</a:t>
            </a:r>
            <a:endParaRPr lang="en-US"/>
          </a:p>
          <a:p>
            <a:pPr marL="342900" indent="-342900">
              <a:buChar char="•"/>
            </a:pPr>
            <a:r>
              <a:rPr lang="en-US">
                <a:solidFill>
                  <a:schemeClr val="tx1"/>
                </a:solidFill>
                <a:latin typeface="Montserrat"/>
              </a:rPr>
              <a:t>The server sets up a peer connection, processes the offer, and sends back an answer</a:t>
            </a:r>
          </a:p>
          <a:p>
            <a:pPr marL="342900" indent="-342900">
              <a:buFont typeface="Arial"/>
              <a:buChar char="•"/>
            </a:pPr>
            <a:r>
              <a:rPr lang="en-US">
                <a:solidFill>
                  <a:schemeClr val="tx1"/>
                </a:solidFill>
                <a:latin typeface="Montserrat"/>
              </a:rPr>
              <a:t>When video starts streaming from the client, each frame is:</a:t>
            </a:r>
            <a:br>
              <a:rPr lang="en-US">
                <a:latin typeface="Montserrat"/>
              </a:rPr>
            </a:br>
            <a:r>
              <a:rPr lang="en-US">
                <a:solidFill>
                  <a:schemeClr val="tx1"/>
                </a:solidFill>
                <a:latin typeface="Montserrat"/>
              </a:rPr>
              <a:t>- Received by the server</a:t>
            </a:r>
            <a:br>
              <a:rPr lang="en-US">
                <a:latin typeface="Montserrat"/>
              </a:rPr>
            </a:br>
            <a:r>
              <a:rPr lang="en-US">
                <a:latin typeface="Montserrat"/>
              </a:rPr>
              <a:t>- Processed through YOLO (object detection)</a:t>
            </a:r>
            <a:br>
              <a:rPr lang="en-US">
                <a:latin typeface="Montserrat"/>
              </a:rPr>
            </a:br>
            <a:r>
              <a:rPr lang="en-US">
                <a:latin typeface="Montserrat"/>
              </a:rPr>
              <a:t>- Enhanced with visual indicators (boxes around objects)</a:t>
            </a:r>
            <a:br>
              <a:rPr lang="en-US">
                <a:latin typeface="Montserrat"/>
              </a:rPr>
            </a:br>
            <a:r>
              <a:rPr lang="en-US">
                <a:latin typeface="Montserrat"/>
              </a:rPr>
              <a:t>- Sent back to the client in real-time</a:t>
            </a:r>
            <a:endParaRPr lang="en-US">
              <a:solidFill>
                <a:srgbClr val="212121"/>
              </a:solidFill>
              <a:latin typeface="Montserrat"/>
            </a:endParaRPr>
          </a:p>
        </p:txBody>
      </p:sp>
    </p:spTree>
    <p:extLst>
      <p:ext uri="{BB962C8B-B14F-4D97-AF65-F5344CB8AC3E}">
        <p14:creationId xmlns:p14="http://schemas.microsoft.com/office/powerpoint/2010/main" val="1651760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C9B581D-9D8D-C3F5-A3D1-16F78B4ADBF5}"/>
              </a:ext>
            </a:extLst>
          </p:cNvPr>
          <p:cNvSpPr>
            <a:spLocks noGrp="1"/>
          </p:cNvSpPr>
          <p:nvPr>
            <p:ph type="title"/>
          </p:nvPr>
        </p:nvSpPr>
        <p:spPr/>
        <p:txBody>
          <a:bodyPr/>
          <a:lstStyle/>
          <a:p>
            <a:r>
              <a:rPr lang="en-US"/>
              <a:t>Technologies &amp; Tools </a:t>
            </a:r>
            <a:r>
              <a:rPr lang="en-US" sz="900"/>
              <a:t>(improved)</a:t>
            </a:r>
            <a:endParaRPr lang="en-US" sz="900">
              <a:solidFill>
                <a:srgbClr val="000000"/>
              </a:solidFill>
            </a:endParaRPr>
          </a:p>
          <a:p>
            <a:endParaRPr lang="en-US"/>
          </a:p>
        </p:txBody>
      </p:sp>
      <p:sp>
        <p:nvSpPr>
          <p:cNvPr id="21" name="TextBox 20">
            <a:extLst>
              <a:ext uri="{FF2B5EF4-FFF2-40B4-BE49-F238E27FC236}">
                <a16:creationId xmlns:a16="http://schemas.microsoft.com/office/drawing/2014/main" id="{B1839420-F93A-7457-902E-73CC972EEBA0}"/>
              </a:ext>
            </a:extLst>
          </p:cNvPr>
          <p:cNvSpPr txBox="1"/>
          <p:nvPr/>
        </p:nvSpPr>
        <p:spPr>
          <a:xfrm>
            <a:off x="974745" y="1606576"/>
            <a:ext cx="262502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NodeJs</a:t>
            </a:r>
            <a:r>
              <a:rPr lang="en-US"/>
              <a:t>: </a:t>
            </a:r>
            <a:r>
              <a:rPr lang="en-US" err="1"/>
              <a:t>RunTime</a:t>
            </a:r>
            <a:endParaRPr lang="en-US"/>
          </a:p>
          <a:p>
            <a:endParaRPr lang="en-US"/>
          </a:p>
          <a:p>
            <a:r>
              <a:rPr lang="en-US" b="1"/>
              <a:t>React</a:t>
            </a:r>
            <a:r>
              <a:rPr lang="en-US"/>
              <a:t>: Frontend</a:t>
            </a:r>
          </a:p>
          <a:p>
            <a:endParaRPr lang="en-US"/>
          </a:p>
          <a:p>
            <a:r>
              <a:rPr lang="en-US" b="1"/>
              <a:t>Python</a:t>
            </a:r>
            <a:r>
              <a:rPr lang="en-US"/>
              <a:t>: Object Detection</a:t>
            </a:r>
          </a:p>
          <a:p>
            <a:endParaRPr lang="en-US" b="1"/>
          </a:p>
          <a:p>
            <a:r>
              <a:rPr lang="en-US" b="1"/>
              <a:t>Clerk</a:t>
            </a:r>
            <a:r>
              <a:rPr lang="en-US"/>
              <a:t>: Authentication</a:t>
            </a:r>
            <a:br>
              <a:rPr lang="en-US"/>
            </a:br>
            <a:endParaRPr lang="en-US"/>
          </a:p>
          <a:p>
            <a:r>
              <a:rPr lang="en-US" b="1"/>
              <a:t>MongoDB</a:t>
            </a:r>
            <a:r>
              <a:rPr lang="en-US"/>
              <a:t>: Database</a:t>
            </a:r>
            <a:br>
              <a:rPr lang="en-US"/>
            </a:br>
            <a:endParaRPr lang="en-US"/>
          </a:p>
        </p:txBody>
      </p:sp>
      <p:sp>
        <p:nvSpPr>
          <p:cNvPr id="23" name="TextBox 22">
            <a:extLst>
              <a:ext uri="{FF2B5EF4-FFF2-40B4-BE49-F238E27FC236}">
                <a16:creationId xmlns:a16="http://schemas.microsoft.com/office/drawing/2014/main" id="{F3514E4F-EFB2-BD31-1278-08B92E497150}"/>
              </a:ext>
            </a:extLst>
          </p:cNvPr>
          <p:cNvSpPr txBox="1"/>
          <p:nvPr/>
        </p:nvSpPr>
        <p:spPr>
          <a:xfrm>
            <a:off x="5052279" y="1607948"/>
            <a:ext cx="287656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AWS</a:t>
            </a:r>
            <a:r>
              <a:rPr lang="en-US"/>
              <a:t>: Deployment</a:t>
            </a:r>
            <a:br>
              <a:rPr lang="en-US"/>
            </a:br>
            <a:endParaRPr lang="en-US"/>
          </a:p>
          <a:p>
            <a:r>
              <a:rPr lang="en-US" b="1"/>
              <a:t>Jira</a:t>
            </a:r>
            <a:r>
              <a:rPr lang="en-US"/>
              <a:t>: Project Management</a:t>
            </a:r>
            <a:br>
              <a:rPr lang="en-US"/>
            </a:br>
            <a:endParaRPr lang="en-US"/>
          </a:p>
          <a:p>
            <a:r>
              <a:rPr lang="en-US" b="1"/>
              <a:t>GitHub</a:t>
            </a:r>
            <a:r>
              <a:rPr lang="en-US"/>
              <a:t>: Code Versioning</a:t>
            </a:r>
            <a:endParaRPr lang="en-US">
              <a:solidFill>
                <a:srgbClr val="212121"/>
              </a:solidFill>
            </a:endParaRPr>
          </a:p>
          <a:p>
            <a:endParaRPr lang="en-US" b="1"/>
          </a:p>
          <a:p>
            <a:r>
              <a:rPr lang="en-US" b="1"/>
              <a:t>OneDrive</a:t>
            </a:r>
            <a:r>
              <a:rPr lang="en-US"/>
              <a:t>: File Sharing</a:t>
            </a:r>
            <a:br>
              <a:rPr lang="en-US"/>
            </a:br>
            <a:endParaRPr lang="en-US"/>
          </a:p>
          <a:p>
            <a:r>
              <a:rPr lang="en-US" b="1" err="1"/>
              <a:t>IdeaBoardz</a:t>
            </a:r>
            <a:r>
              <a:rPr lang="en-US"/>
              <a:t>: Sprint Retrospective</a:t>
            </a:r>
            <a:endParaRPr lang="en-US">
              <a:solidFill>
                <a:srgbClr val="212121"/>
              </a:solidFill>
            </a:endParaRPr>
          </a:p>
          <a:p>
            <a:pPr algn="l"/>
            <a:endParaRPr lang="en-US"/>
          </a:p>
        </p:txBody>
      </p:sp>
      <p:pic>
        <p:nvPicPr>
          <p:cNvPr id="25" name="Picture 24" descr="Node JS Logo&quot; Sticker for Sale by ...">
            <a:extLst>
              <a:ext uri="{FF2B5EF4-FFF2-40B4-BE49-F238E27FC236}">
                <a16:creationId xmlns:a16="http://schemas.microsoft.com/office/drawing/2014/main" id="{3A007E0B-8325-89E1-17F9-665DF7A3851C}"/>
              </a:ext>
            </a:extLst>
          </p:cNvPr>
          <p:cNvPicPr>
            <a:picLocks noChangeAspect="1"/>
          </p:cNvPicPr>
          <p:nvPr/>
        </p:nvPicPr>
        <p:blipFill>
          <a:blip r:embed="rId2"/>
          <a:stretch>
            <a:fillRect/>
          </a:stretch>
        </p:blipFill>
        <p:spPr>
          <a:xfrm>
            <a:off x="2712904" y="1440651"/>
            <a:ext cx="471716" cy="471716"/>
          </a:xfrm>
          <a:prstGeom prst="rect">
            <a:avLst/>
          </a:prstGeom>
        </p:spPr>
      </p:pic>
      <p:pic>
        <p:nvPicPr>
          <p:cNvPr id="27" name="Picture 26" descr="react original wordmark&quot; Icon ...">
            <a:extLst>
              <a:ext uri="{FF2B5EF4-FFF2-40B4-BE49-F238E27FC236}">
                <a16:creationId xmlns:a16="http://schemas.microsoft.com/office/drawing/2014/main" id="{D5474D3B-9E5F-0E3E-AF19-FCC357A93854}"/>
              </a:ext>
            </a:extLst>
          </p:cNvPr>
          <p:cNvPicPr>
            <a:picLocks noChangeAspect="1"/>
          </p:cNvPicPr>
          <p:nvPr/>
        </p:nvPicPr>
        <p:blipFill>
          <a:blip r:embed="rId3"/>
          <a:stretch>
            <a:fillRect/>
          </a:stretch>
        </p:blipFill>
        <p:spPr>
          <a:xfrm>
            <a:off x="2712849" y="1986624"/>
            <a:ext cx="334658" cy="409848"/>
          </a:xfrm>
          <a:prstGeom prst="rect">
            <a:avLst/>
          </a:prstGeom>
        </p:spPr>
      </p:pic>
      <p:pic>
        <p:nvPicPr>
          <p:cNvPr id="29" name="Picture 28" descr="A blue and yellow snake logo&#10;&#10;AI-generated content may be incorrect.">
            <a:extLst>
              <a:ext uri="{FF2B5EF4-FFF2-40B4-BE49-F238E27FC236}">
                <a16:creationId xmlns:a16="http://schemas.microsoft.com/office/drawing/2014/main" id="{11CADB3B-45D6-24D7-0F6A-0EC337250A28}"/>
              </a:ext>
            </a:extLst>
          </p:cNvPr>
          <p:cNvPicPr>
            <a:picLocks noChangeAspect="1"/>
          </p:cNvPicPr>
          <p:nvPr/>
        </p:nvPicPr>
        <p:blipFill>
          <a:blip r:embed="rId4"/>
          <a:stretch>
            <a:fillRect/>
          </a:stretch>
        </p:blipFill>
        <p:spPr>
          <a:xfrm>
            <a:off x="3199760" y="2476848"/>
            <a:ext cx="330245" cy="334355"/>
          </a:xfrm>
          <a:prstGeom prst="rect">
            <a:avLst/>
          </a:prstGeom>
        </p:spPr>
      </p:pic>
      <p:pic>
        <p:nvPicPr>
          <p:cNvPr id="31" name="Picture 30" descr="Clerk Announces $6.2M Seed Funding To ...">
            <a:extLst>
              <a:ext uri="{FF2B5EF4-FFF2-40B4-BE49-F238E27FC236}">
                <a16:creationId xmlns:a16="http://schemas.microsoft.com/office/drawing/2014/main" id="{F7399039-DA96-60C7-A854-C173D5821694}"/>
              </a:ext>
            </a:extLst>
          </p:cNvPr>
          <p:cNvPicPr>
            <a:picLocks noChangeAspect="1"/>
          </p:cNvPicPr>
          <p:nvPr/>
        </p:nvPicPr>
        <p:blipFill>
          <a:blip r:embed="rId5"/>
          <a:stretch>
            <a:fillRect/>
          </a:stretch>
        </p:blipFill>
        <p:spPr>
          <a:xfrm>
            <a:off x="2877913" y="2860551"/>
            <a:ext cx="535141" cy="267878"/>
          </a:xfrm>
          <a:prstGeom prst="rect">
            <a:avLst/>
          </a:prstGeom>
        </p:spPr>
      </p:pic>
      <p:pic>
        <p:nvPicPr>
          <p:cNvPr id="33" name="Picture 32" descr="Mongodb original wordmark logo - Social ...">
            <a:extLst>
              <a:ext uri="{FF2B5EF4-FFF2-40B4-BE49-F238E27FC236}">
                <a16:creationId xmlns:a16="http://schemas.microsoft.com/office/drawing/2014/main" id="{826B8795-8C12-B37C-0EAE-97383B7AF321}"/>
              </a:ext>
            </a:extLst>
          </p:cNvPr>
          <p:cNvPicPr>
            <a:picLocks noChangeAspect="1"/>
          </p:cNvPicPr>
          <p:nvPr/>
        </p:nvPicPr>
        <p:blipFill>
          <a:blip r:embed="rId6"/>
          <a:stretch>
            <a:fillRect/>
          </a:stretch>
        </p:blipFill>
        <p:spPr>
          <a:xfrm>
            <a:off x="2889213" y="3323269"/>
            <a:ext cx="310849" cy="288349"/>
          </a:xfrm>
          <a:prstGeom prst="rect">
            <a:avLst/>
          </a:prstGeom>
        </p:spPr>
      </p:pic>
      <p:pic>
        <p:nvPicPr>
          <p:cNvPr id="35" name="Picture 34" descr="A logo on a transparent background&#10;&#10;AI-generated content may be incorrect.">
            <a:extLst>
              <a:ext uri="{FF2B5EF4-FFF2-40B4-BE49-F238E27FC236}">
                <a16:creationId xmlns:a16="http://schemas.microsoft.com/office/drawing/2014/main" id="{8796951C-A1CA-9344-4B10-1C5F49C6B436}"/>
              </a:ext>
            </a:extLst>
          </p:cNvPr>
          <p:cNvPicPr>
            <a:picLocks noChangeAspect="1"/>
          </p:cNvPicPr>
          <p:nvPr/>
        </p:nvPicPr>
        <p:blipFill>
          <a:blip r:embed="rId7"/>
          <a:stretch>
            <a:fillRect/>
          </a:stretch>
        </p:blipFill>
        <p:spPr>
          <a:xfrm>
            <a:off x="6967724" y="1603961"/>
            <a:ext cx="478051" cy="308715"/>
          </a:xfrm>
          <a:prstGeom prst="rect">
            <a:avLst/>
          </a:prstGeom>
        </p:spPr>
      </p:pic>
      <p:pic>
        <p:nvPicPr>
          <p:cNvPr id="37" name="Picture 36" descr="Jira Logo and symbol, meaning, history, PNG">
            <a:extLst>
              <a:ext uri="{FF2B5EF4-FFF2-40B4-BE49-F238E27FC236}">
                <a16:creationId xmlns:a16="http://schemas.microsoft.com/office/drawing/2014/main" id="{6503F000-78E3-FED9-6C82-CD488A8097AC}"/>
              </a:ext>
            </a:extLst>
          </p:cNvPr>
          <p:cNvPicPr>
            <a:picLocks noChangeAspect="1"/>
          </p:cNvPicPr>
          <p:nvPr/>
        </p:nvPicPr>
        <p:blipFill>
          <a:blip r:embed="rId8"/>
          <a:stretch>
            <a:fillRect/>
          </a:stretch>
        </p:blipFill>
        <p:spPr>
          <a:xfrm>
            <a:off x="7449877" y="2076844"/>
            <a:ext cx="387977" cy="234651"/>
          </a:xfrm>
          <a:prstGeom prst="rect">
            <a:avLst/>
          </a:prstGeom>
        </p:spPr>
      </p:pic>
      <p:pic>
        <p:nvPicPr>
          <p:cNvPr id="39" name="Picture 38" descr="GitHub | SUE">
            <a:extLst>
              <a:ext uri="{FF2B5EF4-FFF2-40B4-BE49-F238E27FC236}">
                <a16:creationId xmlns:a16="http://schemas.microsoft.com/office/drawing/2014/main" id="{C0028F25-0399-BA34-4C63-08F0E3EF2E50}"/>
              </a:ext>
            </a:extLst>
          </p:cNvPr>
          <p:cNvPicPr>
            <a:picLocks noChangeAspect="1"/>
          </p:cNvPicPr>
          <p:nvPr/>
        </p:nvPicPr>
        <p:blipFill>
          <a:blip r:embed="rId9"/>
          <a:stretch>
            <a:fillRect/>
          </a:stretch>
        </p:blipFill>
        <p:spPr>
          <a:xfrm>
            <a:off x="7359363" y="2462868"/>
            <a:ext cx="564957" cy="265061"/>
          </a:xfrm>
          <a:prstGeom prst="rect">
            <a:avLst/>
          </a:prstGeom>
        </p:spPr>
      </p:pic>
      <p:pic>
        <p:nvPicPr>
          <p:cNvPr id="41" name="Picture 40" descr="Logo OneDrive Office 365 Microsoft ...">
            <a:extLst>
              <a:ext uri="{FF2B5EF4-FFF2-40B4-BE49-F238E27FC236}">
                <a16:creationId xmlns:a16="http://schemas.microsoft.com/office/drawing/2014/main" id="{801A0288-DE2D-BC93-C5B9-08984A539248}"/>
              </a:ext>
            </a:extLst>
          </p:cNvPr>
          <p:cNvPicPr>
            <a:picLocks noChangeAspect="1"/>
          </p:cNvPicPr>
          <p:nvPr/>
        </p:nvPicPr>
        <p:blipFill>
          <a:blip r:embed="rId10"/>
          <a:stretch>
            <a:fillRect/>
          </a:stretch>
        </p:blipFill>
        <p:spPr>
          <a:xfrm>
            <a:off x="7360435" y="2861904"/>
            <a:ext cx="336614" cy="320402"/>
          </a:xfrm>
          <a:prstGeom prst="rect">
            <a:avLst/>
          </a:prstGeom>
        </p:spPr>
      </p:pic>
      <p:pic>
        <p:nvPicPr>
          <p:cNvPr id="43" name="Picture 42" descr="Ideaboardz">
            <a:extLst>
              <a:ext uri="{FF2B5EF4-FFF2-40B4-BE49-F238E27FC236}">
                <a16:creationId xmlns:a16="http://schemas.microsoft.com/office/drawing/2014/main" id="{6C2653AE-C7EE-75DA-C8A6-32A5ACBBE064}"/>
              </a:ext>
            </a:extLst>
          </p:cNvPr>
          <p:cNvPicPr>
            <a:picLocks noChangeAspect="1"/>
          </p:cNvPicPr>
          <p:nvPr/>
        </p:nvPicPr>
        <p:blipFill>
          <a:blip r:embed="rId11"/>
          <a:stretch>
            <a:fillRect/>
          </a:stretch>
        </p:blipFill>
        <p:spPr>
          <a:xfrm>
            <a:off x="7933073" y="3283025"/>
            <a:ext cx="375227" cy="369970"/>
          </a:xfrm>
          <a:prstGeom prst="rect">
            <a:avLst/>
          </a:prstGeom>
        </p:spPr>
      </p:pic>
    </p:spTree>
    <p:extLst>
      <p:ext uri="{BB962C8B-B14F-4D97-AF65-F5344CB8AC3E}">
        <p14:creationId xmlns:p14="http://schemas.microsoft.com/office/powerpoint/2010/main" val="3218531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71" name="Google Shape;771;p48"/>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AI Model</a:t>
            </a:r>
            <a:endParaRPr lang="en-US"/>
          </a:p>
        </p:txBody>
      </p:sp>
      <p:sp>
        <p:nvSpPr>
          <p:cNvPr id="8" name="TextBox 7">
            <a:extLst>
              <a:ext uri="{FF2B5EF4-FFF2-40B4-BE49-F238E27FC236}">
                <a16:creationId xmlns:a16="http://schemas.microsoft.com/office/drawing/2014/main" id="{9E279D24-59B4-B269-6146-A7D27544BDFD}"/>
              </a:ext>
            </a:extLst>
          </p:cNvPr>
          <p:cNvSpPr txBox="1"/>
          <p:nvPr/>
        </p:nvSpPr>
        <p:spPr>
          <a:xfrm>
            <a:off x="1542614" y="1108536"/>
            <a:ext cx="6172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37160"/>
            <a:r>
              <a:rPr lang="en-US" b="1">
                <a:solidFill>
                  <a:srgbClr val="212121"/>
                </a:solidFill>
                <a:latin typeface="Helvetica Neue"/>
              </a:rPr>
              <a:t>YOLO</a:t>
            </a:r>
            <a:r>
              <a:rPr lang="en-US">
                <a:solidFill>
                  <a:srgbClr val="212121"/>
                </a:solidFill>
                <a:latin typeface="Helvetica Neue"/>
              </a:rPr>
              <a:t>, which stands for ‘You Only Look Once,’ is a state-of-the-art object detection model known for its real-time speed and accuracy.</a:t>
            </a:r>
          </a:p>
          <a:p>
            <a:pPr marL="457200" indent="-320040">
              <a:buFont typeface="Montserrat"/>
              <a:buChar char="●"/>
            </a:pPr>
            <a:r>
              <a:rPr lang="en-US">
                <a:solidFill>
                  <a:srgbClr val="212121"/>
                </a:solidFill>
                <a:latin typeface="Helvetica Neue"/>
              </a:rPr>
              <a:t>Real-time Speed: Processes the entire image in a single pass, making it one of the fastest models for object detection.</a:t>
            </a:r>
          </a:p>
          <a:p>
            <a:pPr marL="457200" indent="-320040">
              <a:buFont typeface="Montserrat"/>
              <a:buChar char="●"/>
            </a:pPr>
            <a:r>
              <a:rPr lang="en-US">
                <a:solidFill>
                  <a:srgbClr val="212121"/>
                </a:solidFill>
                <a:latin typeface="Helvetica Neue"/>
              </a:rPr>
              <a:t>Grid-Based Detection: Divides the image into a grid, with each cell responsible for detecting objects within it.</a:t>
            </a:r>
          </a:p>
          <a:p>
            <a:pPr marL="457200" indent="-320040">
              <a:buFont typeface="Montserrat"/>
              <a:buChar char="●"/>
            </a:pPr>
            <a:r>
              <a:rPr lang="en-US">
                <a:solidFill>
                  <a:srgbClr val="212121"/>
                </a:solidFill>
                <a:latin typeface="Helvetica Neue"/>
              </a:rPr>
              <a:t>Accurate Bounding Boxes: Predicts precise bounding boxes and confidence scores for each detected object.</a:t>
            </a:r>
          </a:p>
          <a:p>
            <a:pPr marL="457200" indent="-320040">
              <a:buFont typeface="Montserrat"/>
              <a:buChar char="●"/>
            </a:pPr>
            <a:r>
              <a:rPr lang="en-US">
                <a:solidFill>
                  <a:srgbClr val="212121"/>
                </a:solidFill>
                <a:latin typeface="Helvetica Neue"/>
              </a:rPr>
              <a:t>Pre-trained on COCO: Leverages the massive COCO dataset (80 object categories, 200,000+ images) for robust and accurate general object detection</a:t>
            </a:r>
          </a:p>
          <a:p>
            <a:pPr marL="457200" indent="-320040">
              <a:buFont typeface="Montserrat"/>
              <a:buChar char="●"/>
            </a:pPr>
            <a:r>
              <a:rPr lang="en-US">
                <a:solidFill>
                  <a:srgbClr val="212121"/>
                </a:solidFill>
                <a:latin typeface="Helvetica Neue"/>
              </a:rPr>
              <a:t>Refined Results: Uses Non-Maximum Suppression (NMS) to eliminate overlapping detections and ensure only the most accurate results are shown.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E73879EF-FD79-6735-8725-3B13CB0C7C20}"/>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89E1EC3B-16E5-B52B-AF94-08E767129939}"/>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Architecture Diagram</a:t>
            </a:r>
          </a:p>
        </p:txBody>
      </p:sp>
      <p:pic>
        <p:nvPicPr>
          <p:cNvPr id="8" name="Picture Placeholder 7" descr="A diagram of a computer system&#10;&#10;AI-generated content may be incorrect.">
            <a:extLst>
              <a:ext uri="{FF2B5EF4-FFF2-40B4-BE49-F238E27FC236}">
                <a16:creationId xmlns:a16="http://schemas.microsoft.com/office/drawing/2014/main" id="{1914893E-E138-C8E7-FAAD-04A5115F4168}"/>
              </a:ext>
            </a:extLst>
          </p:cNvPr>
          <p:cNvPicPr>
            <a:picLocks noGrp="1" noChangeAspect="1"/>
          </p:cNvPicPr>
          <p:nvPr>
            <p:ph type="pic" idx="2"/>
          </p:nvPr>
        </p:nvPicPr>
        <p:blipFill>
          <a:blip r:embed="rId3"/>
          <a:srcRect l="157" t="2683" r="157" b="537"/>
          <a:stretch/>
        </p:blipFill>
        <p:spPr>
          <a:xfrm>
            <a:off x="2157495" y="895533"/>
            <a:ext cx="4596726" cy="3917418"/>
          </a:xfrm>
        </p:spPr>
      </p:pic>
    </p:spTree>
    <p:extLst>
      <p:ext uri="{BB962C8B-B14F-4D97-AF65-F5344CB8AC3E}">
        <p14:creationId xmlns:p14="http://schemas.microsoft.com/office/powerpoint/2010/main" val="172262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61DD526-841F-7499-CB98-25DAC31E35F5}"/>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5B1A4030-798C-67B2-5F2D-0CD06CDDA17B}"/>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Context Diagram</a:t>
            </a:r>
          </a:p>
        </p:txBody>
      </p:sp>
      <p:pic>
        <p:nvPicPr>
          <p:cNvPr id="6" name="Picture 5" descr="A diagram of a system&#10;&#10;AI-generated content may be incorrect.">
            <a:extLst>
              <a:ext uri="{FF2B5EF4-FFF2-40B4-BE49-F238E27FC236}">
                <a16:creationId xmlns:a16="http://schemas.microsoft.com/office/drawing/2014/main" id="{2F5AC504-B238-77E7-536C-46851E93B104}"/>
              </a:ext>
            </a:extLst>
          </p:cNvPr>
          <p:cNvPicPr>
            <a:picLocks noChangeAspect="1"/>
          </p:cNvPicPr>
          <p:nvPr/>
        </p:nvPicPr>
        <p:blipFill>
          <a:blip r:embed="rId3"/>
          <a:stretch>
            <a:fillRect/>
          </a:stretch>
        </p:blipFill>
        <p:spPr>
          <a:xfrm>
            <a:off x="958103" y="1073872"/>
            <a:ext cx="7059706" cy="3382358"/>
          </a:xfrm>
          <a:prstGeom prst="rect">
            <a:avLst/>
          </a:prstGeom>
        </p:spPr>
      </p:pic>
    </p:spTree>
    <p:extLst>
      <p:ext uri="{BB962C8B-B14F-4D97-AF65-F5344CB8AC3E}">
        <p14:creationId xmlns:p14="http://schemas.microsoft.com/office/powerpoint/2010/main" val="273753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0"/>
          <p:cNvSpPr txBox="1">
            <a:spLocks noGrp="1"/>
          </p:cNvSpPr>
          <p:nvPr>
            <p:ph type="subTitle" idx="1"/>
          </p:nvPr>
        </p:nvSpPr>
        <p:spPr>
          <a:xfrm>
            <a:off x="1471777" y="789524"/>
            <a:ext cx="2373378" cy="692199"/>
          </a:xfrm>
          <a:prstGeom prst="rect">
            <a:avLst/>
          </a:prstGeom>
        </p:spPr>
        <p:txBody>
          <a:bodyPr spcFirstLastPara="1" wrap="square" lIns="91425" tIns="91425" rIns="91425" bIns="91425" anchor="ctr" anchorCtr="0">
            <a:noAutofit/>
          </a:bodyPr>
          <a:lstStyle/>
          <a:p>
            <a:pPr marL="0" indent="0"/>
            <a:r>
              <a:rPr lang="en"/>
              <a:t>Team Member</a:t>
            </a:r>
            <a:endParaRPr err="1"/>
          </a:p>
        </p:txBody>
      </p:sp>
      <p:sp>
        <p:nvSpPr>
          <p:cNvPr id="590" name="Google Shape;590;p40"/>
          <p:cNvSpPr txBox="1">
            <a:spLocks noGrp="1"/>
          </p:cNvSpPr>
          <p:nvPr>
            <p:ph type="title"/>
          </p:nvPr>
        </p:nvSpPr>
        <p:spPr>
          <a:xfrm>
            <a:off x="820153" y="970430"/>
            <a:ext cx="560631" cy="3344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91" name="Google Shape;591;p40"/>
          <p:cNvSpPr txBox="1">
            <a:spLocks noGrp="1"/>
          </p:cNvSpPr>
          <p:nvPr>
            <p:ph type="title" idx="3"/>
          </p:nvPr>
        </p:nvSpPr>
        <p:spPr>
          <a:xfrm>
            <a:off x="251288" y="317568"/>
            <a:ext cx="7704000" cy="664500"/>
          </a:xfrm>
          <a:prstGeom prst="rect">
            <a:avLst/>
          </a:prstGeom>
        </p:spPr>
        <p:txBody>
          <a:bodyPr spcFirstLastPara="1" wrap="square" lIns="91425" tIns="91425" rIns="91425" bIns="91425" anchor="t" anchorCtr="0">
            <a:noAutofit/>
          </a:bodyPr>
          <a:lstStyle/>
          <a:p>
            <a:r>
              <a:rPr lang="en"/>
              <a:t>Agenda</a:t>
            </a:r>
            <a:endParaRPr lang="en-US"/>
          </a:p>
        </p:txBody>
      </p:sp>
      <p:sp>
        <p:nvSpPr>
          <p:cNvPr id="592" name="Google Shape;592;p40"/>
          <p:cNvSpPr txBox="1">
            <a:spLocks noGrp="1"/>
          </p:cNvSpPr>
          <p:nvPr>
            <p:ph type="subTitle" idx="4"/>
          </p:nvPr>
        </p:nvSpPr>
        <p:spPr>
          <a:xfrm>
            <a:off x="1467666" y="1802726"/>
            <a:ext cx="2574841" cy="692199"/>
          </a:xfrm>
          <a:prstGeom prst="rect">
            <a:avLst/>
          </a:prstGeom>
        </p:spPr>
        <p:txBody>
          <a:bodyPr spcFirstLastPara="1" wrap="square" lIns="91425" tIns="91425" rIns="91425" bIns="91425" anchor="ctr" anchorCtr="0">
            <a:noAutofit/>
          </a:bodyPr>
          <a:lstStyle/>
          <a:p>
            <a:pPr marL="0" indent="0"/>
            <a:r>
              <a:rPr lang="en"/>
              <a:t>Project Overview</a:t>
            </a:r>
            <a:endParaRPr/>
          </a:p>
        </p:txBody>
      </p:sp>
      <p:sp>
        <p:nvSpPr>
          <p:cNvPr id="594" name="Google Shape;594;p40"/>
          <p:cNvSpPr txBox="1">
            <a:spLocks noGrp="1"/>
          </p:cNvSpPr>
          <p:nvPr>
            <p:ph type="title" idx="6"/>
          </p:nvPr>
        </p:nvSpPr>
        <p:spPr>
          <a:xfrm>
            <a:off x="820153" y="1408021"/>
            <a:ext cx="560631" cy="3468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95" name="Google Shape;595;p40"/>
          <p:cNvSpPr txBox="1">
            <a:spLocks noGrp="1"/>
          </p:cNvSpPr>
          <p:nvPr>
            <p:ph type="subTitle" idx="7"/>
          </p:nvPr>
        </p:nvSpPr>
        <p:spPr>
          <a:xfrm>
            <a:off x="1417020" y="2457078"/>
            <a:ext cx="3148668" cy="696629"/>
          </a:xfrm>
          <a:prstGeom prst="rect">
            <a:avLst/>
          </a:prstGeom>
        </p:spPr>
        <p:txBody>
          <a:bodyPr spcFirstLastPara="1" wrap="square" lIns="91425" tIns="91425" rIns="91425" bIns="91425" anchor="ctr" anchorCtr="0">
            <a:noAutofit/>
          </a:bodyPr>
          <a:lstStyle/>
          <a:p>
            <a:pPr marL="0" indent="0"/>
            <a:r>
              <a:rPr lang="en"/>
              <a:t>Technologies &amp; Tools</a:t>
            </a:r>
            <a:endParaRPr lang="en">
              <a:solidFill>
                <a:srgbClr val="212121"/>
              </a:solidFill>
            </a:endParaRPr>
          </a:p>
          <a:p>
            <a:pPr marL="0" indent="0"/>
            <a:endParaRPr lang="en"/>
          </a:p>
        </p:txBody>
      </p:sp>
      <p:sp>
        <p:nvSpPr>
          <p:cNvPr id="597" name="Google Shape;597;p40"/>
          <p:cNvSpPr txBox="1">
            <a:spLocks noGrp="1"/>
          </p:cNvSpPr>
          <p:nvPr>
            <p:ph type="title" idx="9"/>
          </p:nvPr>
        </p:nvSpPr>
        <p:spPr>
          <a:xfrm>
            <a:off x="816041" y="1923730"/>
            <a:ext cx="560631" cy="3550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p>
        </p:txBody>
      </p:sp>
      <p:sp>
        <p:nvSpPr>
          <p:cNvPr id="31" name="Google Shape;597;p40">
            <a:extLst>
              <a:ext uri="{FF2B5EF4-FFF2-40B4-BE49-F238E27FC236}">
                <a16:creationId xmlns:a16="http://schemas.microsoft.com/office/drawing/2014/main" id="{1FE26D6A-0ADC-3042-55BE-DD6002CC18F1}"/>
              </a:ext>
            </a:extLst>
          </p:cNvPr>
          <p:cNvSpPr txBox="1">
            <a:spLocks/>
          </p:cNvSpPr>
          <p:nvPr/>
        </p:nvSpPr>
        <p:spPr>
          <a:xfrm>
            <a:off x="816315" y="2376270"/>
            <a:ext cx="560631" cy="355057"/>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4</a:t>
            </a:r>
          </a:p>
        </p:txBody>
      </p:sp>
      <p:sp>
        <p:nvSpPr>
          <p:cNvPr id="34" name="Google Shape;597;p40">
            <a:extLst>
              <a:ext uri="{FF2B5EF4-FFF2-40B4-BE49-F238E27FC236}">
                <a16:creationId xmlns:a16="http://schemas.microsoft.com/office/drawing/2014/main" id="{0FED0132-BF2E-E232-7748-92C48A9CCC07}"/>
              </a:ext>
            </a:extLst>
          </p:cNvPr>
          <p:cNvSpPr txBox="1">
            <a:spLocks/>
          </p:cNvSpPr>
          <p:nvPr/>
        </p:nvSpPr>
        <p:spPr>
          <a:xfrm>
            <a:off x="816314" y="2886097"/>
            <a:ext cx="560631" cy="355056"/>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5</a:t>
            </a:r>
          </a:p>
        </p:txBody>
      </p:sp>
      <p:sp>
        <p:nvSpPr>
          <p:cNvPr id="36" name="Google Shape;595;p40">
            <a:extLst>
              <a:ext uri="{FF2B5EF4-FFF2-40B4-BE49-F238E27FC236}">
                <a16:creationId xmlns:a16="http://schemas.microsoft.com/office/drawing/2014/main" id="{D0EB3573-B4D7-700D-7DC2-55B4052E89AE}"/>
              </a:ext>
            </a:extLst>
          </p:cNvPr>
          <p:cNvSpPr txBox="1">
            <a:spLocks/>
          </p:cNvSpPr>
          <p:nvPr/>
        </p:nvSpPr>
        <p:spPr>
          <a:xfrm>
            <a:off x="1467940" y="3280802"/>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Personas</a:t>
            </a:r>
            <a:endParaRPr lang="en-US"/>
          </a:p>
        </p:txBody>
      </p:sp>
      <p:sp>
        <p:nvSpPr>
          <p:cNvPr id="37" name="Google Shape;595;p40">
            <a:extLst>
              <a:ext uri="{FF2B5EF4-FFF2-40B4-BE49-F238E27FC236}">
                <a16:creationId xmlns:a16="http://schemas.microsoft.com/office/drawing/2014/main" id="{D95DFF27-7641-58FF-70C4-4E91AA80924D}"/>
              </a:ext>
            </a:extLst>
          </p:cNvPr>
          <p:cNvSpPr txBox="1">
            <a:spLocks/>
          </p:cNvSpPr>
          <p:nvPr/>
        </p:nvSpPr>
        <p:spPr>
          <a:xfrm>
            <a:off x="5257283" y="1803337"/>
            <a:ext cx="2794250"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Sprint Summary</a:t>
            </a:r>
          </a:p>
        </p:txBody>
      </p:sp>
      <p:sp>
        <p:nvSpPr>
          <p:cNvPr id="10" name="Google Shape;588;p40">
            <a:extLst>
              <a:ext uri="{FF2B5EF4-FFF2-40B4-BE49-F238E27FC236}">
                <a16:creationId xmlns:a16="http://schemas.microsoft.com/office/drawing/2014/main" id="{A6210D30-1339-9D92-C19A-DF14D11610F6}"/>
              </a:ext>
            </a:extLst>
          </p:cNvPr>
          <p:cNvSpPr txBox="1">
            <a:spLocks/>
          </p:cNvSpPr>
          <p:nvPr/>
        </p:nvSpPr>
        <p:spPr>
          <a:xfrm>
            <a:off x="1469756" y="3815297"/>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MVP</a:t>
            </a:r>
          </a:p>
        </p:txBody>
      </p:sp>
      <p:sp>
        <p:nvSpPr>
          <p:cNvPr id="12" name="Google Shape;590;p40">
            <a:extLst>
              <a:ext uri="{FF2B5EF4-FFF2-40B4-BE49-F238E27FC236}">
                <a16:creationId xmlns:a16="http://schemas.microsoft.com/office/drawing/2014/main" id="{1FE54E80-0AA6-0E09-8824-F8526559F5A1}"/>
              </a:ext>
            </a:extLst>
          </p:cNvPr>
          <p:cNvSpPr txBox="1">
            <a:spLocks/>
          </p:cNvSpPr>
          <p:nvPr/>
        </p:nvSpPr>
        <p:spPr>
          <a:xfrm>
            <a:off x="820778" y="3453355"/>
            <a:ext cx="564742" cy="346834"/>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6</a:t>
            </a:r>
          </a:p>
        </p:txBody>
      </p:sp>
      <p:sp>
        <p:nvSpPr>
          <p:cNvPr id="14" name="Google Shape;592;p40">
            <a:extLst>
              <a:ext uri="{FF2B5EF4-FFF2-40B4-BE49-F238E27FC236}">
                <a16:creationId xmlns:a16="http://schemas.microsoft.com/office/drawing/2014/main" id="{0AE0F20D-75B9-F452-95DD-CE3B2191EA1E}"/>
              </a:ext>
            </a:extLst>
          </p:cNvPr>
          <p:cNvSpPr txBox="1">
            <a:spLocks/>
          </p:cNvSpPr>
          <p:nvPr/>
        </p:nvSpPr>
        <p:spPr>
          <a:xfrm>
            <a:off x="5259103" y="790867"/>
            <a:ext cx="2574841"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Sprint 2 Recap</a:t>
            </a:r>
          </a:p>
        </p:txBody>
      </p:sp>
      <p:sp>
        <p:nvSpPr>
          <p:cNvPr id="16" name="Google Shape;594;p40">
            <a:extLst>
              <a:ext uri="{FF2B5EF4-FFF2-40B4-BE49-F238E27FC236}">
                <a16:creationId xmlns:a16="http://schemas.microsoft.com/office/drawing/2014/main" id="{5D869BD2-918A-F63F-6373-068FA08FC662}"/>
              </a:ext>
            </a:extLst>
          </p:cNvPr>
          <p:cNvSpPr txBox="1">
            <a:spLocks/>
          </p:cNvSpPr>
          <p:nvPr/>
        </p:nvSpPr>
        <p:spPr>
          <a:xfrm>
            <a:off x="812555" y="3948508"/>
            <a:ext cx="564742" cy="318052"/>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7</a:t>
            </a:r>
          </a:p>
        </p:txBody>
      </p:sp>
      <p:sp>
        <p:nvSpPr>
          <p:cNvPr id="18" name="Google Shape;595;p40">
            <a:extLst>
              <a:ext uri="{FF2B5EF4-FFF2-40B4-BE49-F238E27FC236}">
                <a16:creationId xmlns:a16="http://schemas.microsoft.com/office/drawing/2014/main" id="{C7BAAD93-D63D-D5C5-4C70-FA1657AA2CE9}"/>
              </a:ext>
            </a:extLst>
          </p:cNvPr>
          <p:cNvSpPr txBox="1">
            <a:spLocks/>
          </p:cNvSpPr>
          <p:nvPr/>
        </p:nvSpPr>
        <p:spPr>
          <a:xfrm>
            <a:off x="5258466" y="3765164"/>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Project Demo</a:t>
            </a:r>
            <a:endParaRPr lang="en-US"/>
          </a:p>
        </p:txBody>
      </p:sp>
      <p:sp>
        <p:nvSpPr>
          <p:cNvPr id="20" name="Google Shape;597;p40">
            <a:extLst>
              <a:ext uri="{FF2B5EF4-FFF2-40B4-BE49-F238E27FC236}">
                <a16:creationId xmlns:a16="http://schemas.microsoft.com/office/drawing/2014/main" id="{42E4E782-C31A-38B9-EAC9-FD10F6F0AA47}"/>
              </a:ext>
            </a:extLst>
          </p:cNvPr>
          <p:cNvSpPr txBox="1">
            <a:spLocks/>
          </p:cNvSpPr>
          <p:nvPr/>
        </p:nvSpPr>
        <p:spPr>
          <a:xfrm>
            <a:off x="812555" y="4418990"/>
            <a:ext cx="560631" cy="371502"/>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8</a:t>
            </a:r>
          </a:p>
        </p:txBody>
      </p:sp>
      <p:sp>
        <p:nvSpPr>
          <p:cNvPr id="21" name="Google Shape;597;p40">
            <a:extLst>
              <a:ext uri="{FF2B5EF4-FFF2-40B4-BE49-F238E27FC236}">
                <a16:creationId xmlns:a16="http://schemas.microsoft.com/office/drawing/2014/main" id="{30B626F8-B800-9F5A-EB81-2E17FA57404B}"/>
              </a:ext>
            </a:extLst>
          </p:cNvPr>
          <p:cNvSpPr txBox="1">
            <a:spLocks/>
          </p:cNvSpPr>
          <p:nvPr/>
        </p:nvSpPr>
        <p:spPr>
          <a:xfrm>
            <a:off x="4543670" y="983742"/>
            <a:ext cx="556519" cy="346833"/>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9</a:t>
            </a:r>
          </a:p>
        </p:txBody>
      </p:sp>
      <p:sp>
        <p:nvSpPr>
          <p:cNvPr id="22" name="Google Shape;597;p40">
            <a:extLst>
              <a:ext uri="{FF2B5EF4-FFF2-40B4-BE49-F238E27FC236}">
                <a16:creationId xmlns:a16="http://schemas.microsoft.com/office/drawing/2014/main" id="{F6C5ED7B-5C93-DEC9-B067-9197B5EEAA70}"/>
              </a:ext>
            </a:extLst>
          </p:cNvPr>
          <p:cNvSpPr txBox="1">
            <a:spLocks/>
          </p:cNvSpPr>
          <p:nvPr/>
        </p:nvSpPr>
        <p:spPr>
          <a:xfrm>
            <a:off x="4539558" y="1485346"/>
            <a:ext cx="568854" cy="33861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10</a:t>
            </a:r>
          </a:p>
        </p:txBody>
      </p:sp>
      <p:sp>
        <p:nvSpPr>
          <p:cNvPr id="23" name="Google Shape;595;p40">
            <a:extLst>
              <a:ext uri="{FF2B5EF4-FFF2-40B4-BE49-F238E27FC236}">
                <a16:creationId xmlns:a16="http://schemas.microsoft.com/office/drawing/2014/main" id="{A42E8F3F-EA11-6B5A-0ABC-3C3649B9EC9C}"/>
              </a:ext>
            </a:extLst>
          </p:cNvPr>
          <p:cNvSpPr txBox="1">
            <a:spLocks/>
          </p:cNvSpPr>
          <p:nvPr/>
        </p:nvSpPr>
        <p:spPr>
          <a:xfrm>
            <a:off x="5203518" y="4252392"/>
            <a:ext cx="3417700" cy="64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API codes explanation</a:t>
            </a:r>
            <a:endParaRPr lang="en-US" err="1"/>
          </a:p>
        </p:txBody>
      </p:sp>
      <p:sp>
        <p:nvSpPr>
          <p:cNvPr id="24" name="Google Shape;595;p40">
            <a:extLst>
              <a:ext uri="{FF2B5EF4-FFF2-40B4-BE49-F238E27FC236}">
                <a16:creationId xmlns:a16="http://schemas.microsoft.com/office/drawing/2014/main" id="{6900F22B-DE0A-6279-DACE-0ECDB5CCDA51}"/>
              </a:ext>
            </a:extLst>
          </p:cNvPr>
          <p:cNvSpPr txBox="1">
            <a:spLocks/>
          </p:cNvSpPr>
          <p:nvPr/>
        </p:nvSpPr>
        <p:spPr>
          <a:xfrm>
            <a:off x="1416815" y="4257044"/>
            <a:ext cx="2692354"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Designed Diagrams</a:t>
            </a:r>
            <a:endParaRPr lang="en-US"/>
          </a:p>
        </p:txBody>
      </p:sp>
      <p:sp>
        <p:nvSpPr>
          <p:cNvPr id="3" name="Google Shape;595;p40">
            <a:extLst>
              <a:ext uri="{FF2B5EF4-FFF2-40B4-BE49-F238E27FC236}">
                <a16:creationId xmlns:a16="http://schemas.microsoft.com/office/drawing/2014/main" id="{45C8F6C6-46E8-C31C-B4D8-A7B901BEBC8D}"/>
              </a:ext>
            </a:extLst>
          </p:cNvPr>
          <p:cNvSpPr txBox="1">
            <a:spLocks/>
          </p:cNvSpPr>
          <p:nvPr/>
        </p:nvSpPr>
        <p:spPr>
          <a:xfrm>
            <a:off x="1359733" y="2967179"/>
            <a:ext cx="3148668" cy="696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 Team Logistics</a:t>
            </a:r>
            <a:endParaRPr lang="en">
              <a:solidFill>
                <a:srgbClr val="000000"/>
              </a:solidFill>
            </a:endParaRPr>
          </a:p>
          <a:p>
            <a:pPr marL="0" indent="0"/>
            <a:endParaRPr lang="en"/>
          </a:p>
        </p:txBody>
      </p:sp>
      <p:sp>
        <p:nvSpPr>
          <p:cNvPr id="6" name="Google Shape;597;p40">
            <a:extLst>
              <a:ext uri="{FF2B5EF4-FFF2-40B4-BE49-F238E27FC236}">
                <a16:creationId xmlns:a16="http://schemas.microsoft.com/office/drawing/2014/main" id="{53D369BF-20D2-FE74-83D9-870FA87F6C06}"/>
              </a:ext>
            </a:extLst>
          </p:cNvPr>
          <p:cNvSpPr txBox="1">
            <a:spLocks/>
          </p:cNvSpPr>
          <p:nvPr/>
        </p:nvSpPr>
        <p:spPr>
          <a:xfrm>
            <a:off x="4531334" y="1995172"/>
            <a:ext cx="560631" cy="359167"/>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11</a:t>
            </a:r>
          </a:p>
        </p:txBody>
      </p:sp>
      <p:sp>
        <p:nvSpPr>
          <p:cNvPr id="7" name="Google Shape;597;p40">
            <a:extLst>
              <a:ext uri="{FF2B5EF4-FFF2-40B4-BE49-F238E27FC236}">
                <a16:creationId xmlns:a16="http://schemas.microsoft.com/office/drawing/2014/main" id="{21F3EEC3-B750-47B1-9791-3D5E84C730A7}"/>
              </a:ext>
            </a:extLst>
          </p:cNvPr>
          <p:cNvSpPr txBox="1">
            <a:spLocks/>
          </p:cNvSpPr>
          <p:nvPr/>
        </p:nvSpPr>
        <p:spPr>
          <a:xfrm>
            <a:off x="4527223" y="2480331"/>
            <a:ext cx="560631" cy="375613"/>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12</a:t>
            </a:r>
          </a:p>
        </p:txBody>
      </p:sp>
      <p:sp>
        <p:nvSpPr>
          <p:cNvPr id="9" name="Google Shape;595;p40">
            <a:extLst>
              <a:ext uri="{FF2B5EF4-FFF2-40B4-BE49-F238E27FC236}">
                <a16:creationId xmlns:a16="http://schemas.microsoft.com/office/drawing/2014/main" id="{A430FB2F-F1B3-7F5F-663D-E17D10A08D08}"/>
              </a:ext>
            </a:extLst>
          </p:cNvPr>
          <p:cNvSpPr txBox="1">
            <a:spLocks/>
          </p:cNvSpPr>
          <p:nvPr/>
        </p:nvSpPr>
        <p:spPr>
          <a:xfrm>
            <a:off x="5257284" y="2325497"/>
            <a:ext cx="2794250"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Sprint 3 Matrics</a:t>
            </a:r>
            <a:endParaRPr lang="en-US"/>
          </a:p>
        </p:txBody>
      </p:sp>
      <p:sp>
        <p:nvSpPr>
          <p:cNvPr id="4" name="Google Shape;588;p40">
            <a:extLst>
              <a:ext uri="{FF2B5EF4-FFF2-40B4-BE49-F238E27FC236}">
                <a16:creationId xmlns:a16="http://schemas.microsoft.com/office/drawing/2014/main" id="{53EC1723-A654-2D90-C4A9-8A2B30FD79D6}"/>
              </a:ext>
            </a:extLst>
          </p:cNvPr>
          <p:cNvSpPr txBox="1">
            <a:spLocks/>
          </p:cNvSpPr>
          <p:nvPr/>
        </p:nvSpPr>
        <p:spPr>
          <a:xfrm>
            <a:off x="1467940" y="1316071"/>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Improvements</a:t>
            </a:r>
          </a:p>
        </p:txBody>
      </p:sp>
      <p:sp>
        <p:nvSpPr>
          <p:cNvPr id="8" name="Google Shape;588;p40">
            <a:extLst>
              <a:ext uri="{FF2B5EF4-FFF2-40B4-BE49-F238E27FC236}">
                <a16:creationId xmlns:a16="http://schemas.microsoft.com/office/drawing/2014/main" id="{C5244D5E-7D42-1258-91AE-AAF815B23D9E}"/>
              </a:ext>
            </a:extLst>
          </p:cNvPr>
          <p:cNvSpPr txBox="1">
            <a:spLocks/>
          </p:cNvSpPr>
          <p:nvPr/>
        </p:nvSpPr>
        <p:spPr>
          <a:xfrm>
            <a:off x="5258753" y="1332518"/>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Product backlogs</a:t>
            </a:r>
          </a:p>
        </p:txBody>
      </p:sp>
      <p:sp>
        <p:nvSpPr>
          <p:cNvPr id="11" name="Google Shape;597;p40">
            <a:extLst>
              <a:ext uri="{FF2B5EF4-FFF2-40B4-BE49-F238E27FC236}">
                <a16:creationId xmlns:a16="http://schemas.microsoft.com/office/drawing/2014/main" id="{E9C4EBD7-7EAB-42F6-6CA2-639631406C1B}"/>
              </a:ext>
            </a:extLst>
          </p:cNvPr>
          <p:cNvSpPr txBox="1">
            <a:spLocks/>
          </p:cNvSpPr>
          <p:nvPr/>
        </p:nvSpPr>
        <p:spPr>
          <a:xfrm>
            <a:off x="4514889" y="2965490"/>
            <a:ext cx="556519" cy="346833"/>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13</a:t>
            </a:r>
          </a:p>
        </p:txBody>
      </p:sp>
      <p:sp>
        <p:nvSpPr>
          <p:cNvPr id="13" name="Google Shape;597;p40">
            <a:extLst>
              <a:ext uri="{FF2B5EF4-FFF2-40B4-BE49-F238E27FC236}">
                <a16:creationId xmlns:a16="http://schemas.microsoft.com/office/drawing/2014/main" id="{AE9A4328-DEDD-94FA-9335-F33BCA7503E8}"/>
              </a:ext>
            </a:extLst>
          </p:cNvPr>
          <p:cNvSpPr txBox="1">
            <a:spLocks/>
          </p:cNvSpPr>
          <p:nvPr/>
        </p:nvSpPr>
        <p:spPr>
          <a:xfrm>
            <a:off x="4510777" y="3409533"/>
            <a:ext cx="568854" cy="33861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14</a:t>
            </a:r>
          </a:p>
        </p:txBody>
      </p:sp>
      <p:sp>
        <p:nvSpPr>
          <p:cNvPr id="15" name="Google Shape;597;p40">
            <a:extLst>
              <a:ext uri="{FF2B5EF4-FFF2-40B4-BE49-F238E27FC236}">
                <a16:creationId xmlns:a16="http://schemas.microsoft.com/office/drawing/2014/main" id="{7AAD88E7-3899-B5FF-F3E1-F2B18C93B191}"/>
              </a:ext>
            </a:extLst>
          </p:cNvPr>
          <p:cNvSpPr txBox="1">
            <a:spLocks/>
          </p:cNvSpPr>
          <p:nvPr/>
        </p:nvSpPr>
        <p:spPr>
          <a:xfrm>
            <a:off x="4498441" y="3894690"/>
            <a:ext cx="560631" cy="359167"/>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15</a:t>
            </a:r>
          </a:p>
        </p:txBody>
      </p:sp>
      <p:sp>
        <p:nvSpPr>
          <p:cNvPr id="17" name="Google Shape;597;p40">
            <a:extLst>
              <a:ext uri="{FF2B5EF4-FFF2-40B4-BE49-F238E27FC236}">
                <a16:creationId xmlns:a16="http://schemas.microsoft.com/office/drawing/2014/main" id="{C567D697-85CA-D679-4C8E-0756F8FB5A67}"/>
              </a:ext>
            </a:extLst>
          </p:cNvPr>
          <p:cNvSpPr txBox="1">
            <a:spLocks/>
          </p:cNvSpPr>
          <p:nvPr/>
        </p:nvSpPr>
        <p:spPr>
          <a:xfrm>
            <a:off x="4498442" y="4383960"/>
            <a:ext cx="560631" cy="375613"/>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16</a:t>
            </a:r>
          </a:p>
        </p:txBody>
      </p:sp>
      <p:sp>
        <p:nvSpPr>
          <p:cNvPr id="19" name="Google Shape;595;p40">
            <a:extLst>
              <a:ext uri="{FF2B5EF4-FFF2-40B4-BE49-F238E27FC236}">
                <a16:creationId xmlns:a16="http://schemas.microsoft.com/office/drawing/2014/main" id="{E2541567-48FE-3AF6-D9F2-3F74B3CEA561}"/>
              </a:ext>
            </a:extLst>
          </p:cNvPr>
          <p:cNvSpPr txBox="1">
            <a:spLocks/>
          </p:cNvSpPr>
          <p:nvPr/>
        </p:nvSpPr>
        <p:spPr>
          <a:xfrm>
            <a:off x="5257282" y="3279367"/>
            <a:ext cx="2794250"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Retrospective</a:t>
            </a:r>
            <a:endParaRPr lang="en-US"/>
          </a:p>
        </p:txBody>
      </p:sp>
      <p:sp>
        <p:nvSpPr>
          <p:cNvPr id="25" name="Google Shape;595;p40">
            <a:extLst>
              <a:ext uri="{FF2B5EF4-FFF2-40B4-BE49-F238E27FC236}">
                <a16:creationId xmlns:a16="http://schemas.microsoft.com/office/drawing/2014/main" id="{39179A8C-7A42-9E58-2241-705B4820C355}"/>
              </a:ext>
            </a:extLst>
          </p:cNvPr>
          <p:cNvSpPr txBox="1">
            <a:spLocks/>
          </p:cNvSpPr>
          <p:nvPr/>
        </p:nvSpPr>
        <p:spPr>
          <a:xfrm>
            <a:off x="5257283" y="2859992"/>
            <a:ext cx="2794250"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Sprint 3 Test Cases</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43854A12-E51E-FCCE-CD75-2BCC890A3510}"/>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F996870E-F184-9066-5A3D-5BDE4FD059AF}"/>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ER Diagram</a:t>
            </a:r>
            <a:r>
              <a:rPr lang="en-US" sz="900"/>
              <a:t>(improved)</a:t>
            </a:r>
            <a:endParaRPr lang="en" sz="900">
              <a:solidFill>
                <a:srgbClr val="000000"/>
              </a:solidFill>
            </a:endParaRPr>
          </a:p>
          <a:p>
            <a:endParaRPr lang="en" sz="1600" b="1"/>
          </a:p>
        </p:txBody>
      </p:sp>
      <p:pic>
        <p:nvPicPr>
          <p:cNvPr id="25" name="Picture Placeholder 24" descr="A diagram of a company&#10;&#10;AI-generated content may be incorrect.">
            <a:extLst>
              <a:ext uri="{FF2B5EF4-FFF2-40B4-BE49-F238E27FC236}">
                <a16:creationId xmlns:a16="http://schemas.microsoft.com/office/drawing/2014/main" id="{EDDD264C-CDD2-DCB5-DB53-D1981FD1BC16}"/>
              </a:ext>
            </a:extLst>
          </p:cNvPr>
          <p:cNvPicPr>
            <a:picLocks noGrp="1" noChangeAspect="1"/>
          </p:cNvPicPr>
          <p:nvPr>
            <p:ph type="pic" idx="2"/>
          </p:nvPr>
        </p:nvPicPr>
        <p:blipFill>
          <a:blip r:embed="rId3"/>
          <a:srcRect l="697" t="-664" r="1622" b="442"/>
          <a:stretch/>
        </p:blipFill>
        <p:spPr>
          <a:xfrm>
            <a:off x="1551981" y="601505"/>
            <a:ext cx="5919606" cy="4039280"/>
          </a:xfrm>
        </p:spPr>
      </p:pic>
    </p:spTree>
    <p:extLst>
      <p:ext uri="{BB962C8B-B14F-4D97-AF65-F5344CB8AC3E}">
        <p14:creationId xmlns:p14="http://schemas.microsoft.com/office/powerpoint/2010/main" val="3224047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9662B53F-9F9A-B084-7947-0527008B2CD7}"/>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29B08179-62D8-9C05-A06D-894A392FEBC1}"/>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Sequence Diagram</a:t>
            </a:r>
          </a:p>
        </p:txBody>
      </p:sp>
      <p:pic>
        <p:nvPicPr>
          <p:cNvPr id="8" name="Picture Placeholder 7" descr="A diagram of a network&#10;&#10;AI-generated content may be incorrect.">
            <a:extLst>
              <a:ext uri="{FF2B5EF4-FFF2-40B4-BE49-F238E27FC236}">
                <a16:creationId xmlns:a16="http://schemas.microsoft.com/office/drawing/2014/main" id="{C3AE0D2F-9C5C-0520-307B-96AEEDB6FA77}"/>
              </a:ext>
            </a:extLst>
          </p:cNvPr>
          <p:cNvPicPr>
            <a:picLocks noGrp="1" noChangeAspect="1"/>
          </p:cNvPicPr>
          <p:nvPr>
            <p:ph type="pic" idx="2"/>
          </p:nvPr>
        </p:nvPicPr>
        <p:blipFill>
          <a:blip r:embed="rId3"/>
          <a:srcRect l="-94" r="-94" b="680"/>
          <a:stretch/>
        </p:blipFill>
        <p:spPr>
          <a:xfrm>
            <a:off x="718127" y="1062548"/>
            <a:ext cx="7716418" cy="3335057"/>
          </a:xfrm>
        </p:spPr>
      </p:pic>
    </p:spTree>
    <p:extLst>
      <p:ext uri="{BB962C8B-B14F-4D97-AF65-F5344CB8AC3E}">
        <p14:creationId xmlns:p14="http://schemas.microsoft.com/office/powerpoint/2010/main" val="1675401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5E2C3AB5-CFB9-51FC-3D97-5419B5CFEBB3}"/>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1BED8E5A-51C0-9BD0-0C00-F42345C51493}"/>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State Diagram</a:t>
            </a:r>
          </a:p>
        </p:txBody>
      </p:sp>
      <p:pic>
        <p:nvPicPr>
          <p:cNvPr id="5" name="Picture Placeholder 4" descr="A diagram of a route&#10;&#10;AI-generated content may be incorrect.">
            <a:extLst>
              <a:ext uri="{FF2B5EF4-FFF2-40B4-BE49-F238E27FC236}">
                <a16:creationId xmlns:a16="http://schemas.microsoft.com/office/drawing/2014/main" id="{AFECE3E4-F636-2B28-F36E-C2CCE663EE08}"/>
              </a:ext>
            </a:extLst>
          </p:cNvPr>
          <p:cNvPicPr>
            <a:picLocks noGrp="1" noChangeAspect="1"/>
          </p:cNvPicPr>
          <p:nvPr>
            <p:ph type="pic" idx="2"/>
          </p:nvPr>
        </p:nvPicPr>
        <p:blipFill>
          <a:blip r:embed="rId3"/>
          <a:srcRect t="53" r="214" b="-202"/>
          <a:stretch/>
        </p:blipFill>
        <p:spPr>
          <a:xfrm>
            <a:off x="2594810" y="900999"/>
            <a:ext cx="4156545" cy="3830074"/>
          </a:xfrm>
        </p:spPr>
      </p:pic>
    </p:spTree>
    <p:extLst>
      <p:ext uri="{BB962C8B-B14F-4D97-AF65-F5344CB8AC3E}">
        <p14:creationId xmlns:p14="http://schemas.microsoft.com/office/powerpoint/2010/main" val="997747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E1913AAE-3560-27D7-04A3-B1FC3E88FFE5}"/>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C7A89F38-4E34-69B9-A981-18AAA88FD931}"/>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Class Diagram</a:t>
            </a:r>
          </a:p>
        </p:txBody>
      </p:sp>
      <p:pic>
        <p:nvPicPr>
          <p:cNvPr id="5" name="Picture Placeholder 4" descr="A diagram of a computer&#10;&#10;AI-generated content may be incorrect.">
            <a:extLst>
              <a:ext uri="{FF2B5EF4-FFF2-40B4-BE49-F238E27FC236}">
                <a16:creationId xmlns:a16="http://schemas.microsoft.com/office/drawing/2014/main" id="{699B7F67-6F3D-D95B-B5D5-E3EB098BD620}"/>
              </a:ext>
            </a:extLst>
          </p:cNvPr>
          <p:cNvPicPr>
            <a:picLocks noGrp="1" noChangeAspect="1"/>
          </p:cNvPicPr>
          <p:nvPr>
            <p:ph type="pic" idx="2"/>
          </p:nvPr>
        </p:nvPicPr>
        <p:blipFill>
          <a:blip r:embed="rId3"/>
          <a:srcRect l="-312" r="-156" b="-412"/>
          <a:stretch/>
        </p:blipFill>
        <p:spPr>
          <a:xfrm>
            <a:off x="795357" y="904857"/>
            <a:ext cx="7553349" cy="3851247"/>
          </a:xfrm>
        </p:spPr>
      </p:pic>
    </p:spTree>
    <p:extLst>
      <p:ext uri="{BB962C8B-B14F-4D97-AF65-F5344CB8AC3E}">
        <p14:creationId xmlns:p14="http://schemas.microsoft.com/office/powerpoint/2010/main" val="3857884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B3DE058-EC8F-CEBC-782B-D27A46A7A1F6}"/>
              </a:ext>
            </a:extLst>
          </p:cNvPr>
          <p:cNvSpPr>
            <a:spLocks noGrp="1"/>
          </p:cNvSpPr>
          <p:nvPr>
            <p:ph type="subTitle" idx="1"/>
          </p:nvPr>
        </p:nvSpPr>
        <p:spPr>
          <a:xfrm>
            <a:off x="2305266" y="1185600"/>
            <a:ext cx="4916267" cy="572010"/>
          </a:xfrm>
        </p:spPr>
        <p:txBody>
          <a:bodyPr/>
          <a:lstStyle/>
          <a:p>
            <a:r>
              <a:rPr lang="en-US"/>
              <a:t>Improved detection model</a:t>
            </a:r>
          </a:p>
        </p:txBody>
      </p:sp>
      <p:sp>
        <p:nvSpPr>
          <p:cNvPr id="4" name="Title 3">
            <a:extLst>
              <a:ext uri="{FF2B5EF4-FFF2-40B4-BE49-F238E27FC236}">
                <a16:creationId xmlns:a16="http://schemas.microsoft.com/office/drawing/2014/main" id="{F011F880-934F-B0A0-F98B-A55DDFBDCA7C}"/>
              </a:ext>
            </a:extLst>
          </p:cNvPr>
          <p:cNvSpPr>
            <a:spLocks noGrp="1"/>
          </p:cNvSpPr>
          <p:nvPr>
            <p:ph type="title"/>
          </p:nvPr>
        </p:nvSpPr>
        <p:spPr>
          <a:xfrm>
            <a:off x="1554966" y="1185600"/>
            <a:ext cx="585300" cy="585300"/>
          </a:xfrm>
        </p:spPr>
        <p:txBody>
          <a:bodyPr/>
          <a:lstStyle/>
          <a:p>
            <a:r>
              <a:rPr lang="en-US"/>
              <a:t>1</a:t>
            </a:r>
          </a:p>
        </p:txBody>
      </p:sp>
      <p:sp>
        <p:nvSpPr>
          <p:cNvPr id="5" name="Title 4">
            <a:extLst>
              <a:ext uri="{FF2B5EF4-FFF2-40B4-BE49-F238E27FC236}">
                <a16:creationId xmlns:a16="http://schemas.microsoft.com/office/drawing/2014/main" id="{923CEABE-12CB-2E7E-3A0E-0CFE546E1BDF}"/>
              </a:ext>
            </a:extLst>
          </p:cNvPr>
          <p:cNvSpPr>
            <a:spLocks noGrp="1"/>
          </p:cNvSpPr>
          <p:nvPr>
            <p:ph type="title" idx="3"/>
          </p:nvPr>
        </p:nvSpPr>
        <p:spPr/>
        <p:txBody>
          <a:bodyPr/>
          <a:lstStyle/>
          <a:p>
            <a:r>
              <a:rPr lang="en-US"/>
              <a:t>Sprint 2 Recap</a:t>
            </a:r>
          </a:p>
        </p:txBody>
      </p:sp>
      <p:sp>
        <p:nvSpPr>
          <p:cNvPr id="6" name="Subtitle 5">
            <a:extLst>
              <a:ext uri="{FF2B5EF4-FFF2-40B4-BE49-F238E27FC236}">
                <a16:creationId xmlns:a16="http://schemas.microsoft.com/office/drawing/2014/main" id="{40DE6876-3EB9-3220-380F-0C371346F842}"/>
              </a:ext>
            </a:extLst>
          </p:cNvPr>
          <p:cNvSpPr>
            <a:spLocks noGrp="1"/>
          </p:cNvSpPr>
          <p:nvPr>
            <p:ph type="subTitle" idx="4"/>
          </p:nvPr>
        </p:nvSpPr>
        <p:spPr>
          <a:xfrm>
            <a:off x="2305266" y="1985863"/>
            <a:ext cx="5284645" cy="603341"/>
          </a:xfrm>
        </p:spPr>
        <p:txBody>
          <a:bodyPr/>
          <a:lstStyle/>
          <a:p>
            <a:r>
              <a:rPr lang="en-US"/>
              <a:t>Implemented Text-to-Speech functions</a:t>
            </a:r>
          </a:p>
        </p:txBody>
      </p:sp>
      <p:sp>
        <p:nvSpPr>
          <p:cNvPr id="8" name="Title 7">
            <a:extLst>
              <a:ext uri="{FF2B5EF4-FFF2-40B4-BE49-F238E27FC236}">
                <a16:creationId xmlns:a16="http://schemas.microsoft.com/office/drawing/2014/main" id="{B2CA73BE-DC45-79D2-7A12-851C21035AA2}"/>
              </a:ext>
            </a:extLst>
          </p:cNvPr>
          <p:cNvSpPr>
            <a:spLocks noGrp="1"/>
          </p:cNvSpPr>
          <p:nvPr>
            <p:ph type="title" idx="6"/>
          </p:nvPr>
        </p:nvSpPr>
        <p:spPr>
          <a:xfrm>
            <a:off x="1554966" y="1976366"/>
            <a:ext cx="585300" cy="585300"/>
          </a:xfrm>
        </p:spPr>
        <p:txBody>
          <a:bodyPr/>
          <a:lstStyle/>
          <a:p>
            <a:r>
              <a:rPr lang="en-US"/>
              <a:t>2</a:t>
            </a:r>
          </a:p>
        </p:txBody>
      </p:sp>
      <p:sp>
        <p:nvSpPr>
          <p:cNvPr id="9" name="Subtitle 8">
            <a:extLst>
              <a:ext uri="{FF2B5EF4-FFF2-40B4-BE49-F238E27FC236}">
                <a16:creationId xmlns:a16="http://schemas.microsoft.com/office/drawing/2014/main" id="{395DE839-AF32-88EA-7874-76E79C5A9A91}"/>
              </a:ext>
            </a:extLst>
          </p:cNvPr>
          <p:cNvSpPr>
            <a:spLocks noGrp="1"/>
          </p:cNvSpPr>
          <p:nvPr>
            <p:ph type="subTitle" idx="7"/>
          </p:nvPr>
        </p:nvSpPr>
        <p:spPr>
          <a:xfrm>
            <a:off x="2305266" y="2784852"/>
            <a:ext cx="6182293" cy="470114"/>
          </a:xfrm>
        </p:spPr>
        <p:txBody>
          <a:bodyPr/>
          <a:lstStyle/>
          <a:p>
            <a:r>
              <a:rPr lang="en-US"/>
              <a:t>Completed technical paper (documentation)</a:t>
            </a:r>
          </a:p>
        </p:txBody>
      </p:sp>
      <p:sp>
        <p:nvSpPr>
          <p:cNvPr id="11" name="Title 10">
            <a:extLst>
              <a:ext uri="{FF2B5EF4-FFF2-40B4-BE49-F238E27FC236}">
                <a16:creationId xmlns:a16="http://schemas.microsoft.com/office/drawing/2014/main" id="{F32AAA9D-EE54-2C2B-1E4F-B624239631B6}"/>
              </a:ext>
            </a:extLst>
          </p:cNvPr>
          <p:cNvSpPr>
            <a:spLocks noGrp="1"/>
          </p:cNvSpPr>
          <p:nvPr>
            <p:ph type="title" idx="9"/>
          </p:nvPr>
        </p:nvSpPr>
        <p:spPr>
          <a:xfrm>
            <a:off x="1554966" y="2784852"/>
            <a:ext cx="585300" cy="585300"/>
          </a:xfrm>
        </p:spPr>
        <p:txBody>
          <a:bodyPr/>
          <a:lstStyle/>
          <a:p>
            <a:r>
              <a:rPr lang="en-US"/>
              <a:t>3</a:t>
            </a:r>
          </a:p>
        </p:txBody>
      </p:sp>
      <p:sp>
        <p:nvSpPr>
          <p:cNvPr id="13" name="Subtitle 8">
            <a:extLst>
              <a:ext uri="{FF2B5EF4-FFF2-40B4-BE49-F238E27FC236}">
                <a16:creationId xmlns:a16="http://schemas.microsoft.com/office/drawing/2014/main" id="{EC960AB5-0507-336B-8178-549B39CDD481}"/>
              </a:ext>
            </a:extLst>
          </p:cNvPr>
          <p:cNvSpPr txBox="1">
            <a:spLocks/>
          </p:cNvSpPr>
          <p:nvPr/>
        </p:nvSpPr>
        <p:spPr>
          <a:xfrm>
            <a:off x="2307039" y="3584067"/>
            <a:ext cx="6382672" cy="4922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a:t>Integrated Front-end and Back-end</a:t>
            </a:r>
          </a:p>
        </p:txBody>
      </p:sp>
      <p:sp>
        <p:nvSpPr>
          <p:cNvPr id="15" name="Title 10">
            <a:extLst>
              <a:ext uri="{FF2B5EF4-FFF2-40B4-BE49-F238E27FC236}">
                <a16:creationId xmlns:a16="http://schemas.microsoft.com/office/drawing/2014/main" id="{1D8A269D-4BCA-C9E0-1A83-2D76425D46F7}"/>
              </a:ext>
            </a:extLst>
          </p:cNvPr>
          <p:cNvSpPr txBox="1">
            <a:spLocks/>
          </p:cNvSpPr>
          <p:nvPr/>
        </p:nvSpPr>
        <p:spPr>
          <a:xfrm>
            <a:off x="1556739" y="3539765"/>
            <a:ext cx="585300" cy="585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US"/>
              <a:t>4</a:t>
            </a:r>
          </a:p>
        </p:txBody>
      </p:sp>
    </p:spTree>
    <p:extLst>
      <p:ext uri="{BB962C8B-B14F-4D97-AF65-F5344CB8AC3E}">
        <p14:creationId xmlns:p14="http://schemas.microsoft.com/office/powerpoint/2010/main" val="2828044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3332B-D689-286E-F6D0-E1978E53A5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069436-3C5F-FC74-C416-D942E22190A1}"/>
              </a:ext>
            </a:extLst>
          </p:cNvPr>
          <p:cNvSpPr>
            <a:spLocks noGrp="1"/>
          </p:cNvSpPr>
          <p:nvPr>
            <p:ph type="title"/>
          </p:nvPr>
        </p:nvSpPr>
        <p:spPr/>
        <p:txBody>
          <a:bodyPr/>
          <a:lstStyle/>
          <a:p>
            <a:r>
              <a:rPr lang="en-US"/>
              <a:t>Product Backlog</a:t>
            </a:r>
            <a:r>
              <a:rPr lang="en-US" sz="900"/>
              <a:t>(improved)</a:t>
            </a:r>
            <a:endParaRPr lang="en-US"/>
          </a:p>
        </p:txBody>
      </p:sp>
      <p:graphicFrame>
        <p:nvGraphicFramePr>
          <p:cNvPr id="6" name="Table 5">
            <a:extLst>
              <a:ext uri="{FF2B5EF4-FFF2-40B4-BE49-F238E27FC236}">
                <a16:creationId xmlns:a16="http://schemas.microsoft.com/office/drawing/2014/main" id="{450D43F8-186E-F436-2D72-0928C0A73257}"/>
              </a:ext>
            </a:extLst>
          </p:cNvPr>
          <p:cNvGraphicFramePr>
            <a:graphicFrameLocks noGrp="1"/>
          </p:cNvGraphicFramePr>
          <p:nvPr>
            <p:extLst>
              <p:ext uri="{D42A27DB-BD31-4B8C-83A1-F6EECF244321}">
                <p14:modId xmlns:p14="http://schemas.microsoft.com/office/powerpoint/2010/main" val="4109545350"/>
              </p:ext>
            </p:extLst>
          </p:nvPr>
        </p:nvGraphicFramePr>
        <p:xfrm>
          <a:off x="805500" y="1111500"/>
          <a:ext cx="7927165" cy="2903994"/>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692459">
                <a:tc>
                  <a:txBody>
                    <a:bodyPr/>
                    <a:lstStyle/>
                    <a:p>
                      <a:pPr algn="ctr"/>
                      <a:r>
                        <a:rPr lang="en-US"/>
                        <a:t>    </a:t>
                      </a:r>
                      <a:r>
                        <a:rPr lang="en-US" sz="1000"/>
                        <a:t>US1</a:t>
                      </a:r>
                    </a:p>
                  </a:txBody>
                  <a:tcPr anchor="ctr"/>
                </a:tc>
                <a:tc>
                  <a:txBody>
                    <a:bodyPr/>
                    <a:lstStyle/>
                    <a:p>
                      <a:pPr algn="ctr"/>
                      <a:r>
                        <a:rPr lang="en-US" sz="1000"/>
                        <a:t>2</a:t>
                      </a:r>
                    </a:p>
                  </a:txBody>
                  <a:tcPr anchor="ctr"/>
                </a:tc>
                <a:tc>
                  <a:txBody>
                    <a:bodyPr/>
                    <a:lstStyle/>
                    <a:p>
                      <a:pPr lvl="0">
                        <a:buNone/>
                      </a:pPr>
                      <a:r>
                        <a:rPr lang="en-US" sz="1000" b="0" i="0" u="none" strike="noStrike" noProof="0">
                          <a:solidFill>
                            <a:srgbClr val="292A2E"/>
                          </a:solidFill>
                        </a:rPr>
                        <a:t>As a visually impaired user, I want to receive audio alerts when potential obstacles are detected through my device camera, so that I can navigate safely in unfamiliar environments.</a:t>
                      </a:r>
                      <a:endParaRPr lang="en-US"/>
                    </a:p>
                  </a:txBody>
                  <a:tcPr/>
                </a:tc>
                <a:tc>
                  <a:txBody>
                    <a:bodyPr/>
                    <a:lstStyle/>
                    <a:p>
                      <a:pPr marL="0" lvl="0" indent="0">
                        <a:buNone/>
                      </a:pPr>
                      <a:r>
                        <a:rPr lang="en-US" sz="1000" b="0" i="0" u="none" strike="noStrike" noProof="0">
                          <a:latin typeface="Arial"/>
                        </a:rPr>
                        <a:t>The </a:t>
                      </a:r>
                      <a:r>
                        <a:rPr lang="en-US" sz="1000" b="0" i="0" u="none" strike="noStrike" noProof="0" err="1">
                          <a:latin typeface="Arial"/>
                        </a:rPr>
                        <a:t>FastAPI</a:t>
                      </a:r>
                      <a:r>
                        <a:rPr lang="en-US" sz="1000" b="0" i="0" u="none" strike="noStrike" noProof="0">
                          <a:latin typeface="Arial"/>
                        </a:rPr>
                        <a:t> backend should process frames using the YOLO model and return a JSON object with detected obstacles or important objects (e.g., door, chair, or pedestrian), ensuring minimal delay for real-time assistance.</a:t>
                      </a:r>
                      <a:endParaRPr lang="en-US" sz="1000"/>
                    </a:p>
                  </a:txBody>
                  <a:tcPr/>
                </a:tc>
                <a:tc>
                  <a:txBody>
                    <a:bodyPr/>
                    <a:lstStyle/>
                    <a:p>
                      <a:r>
                        <a:rPr lang="en-US" sz="1000"/>
                        <a:t>5</a:t>
                      </a:r>
                    </a:p>
                  </a:txBody>
                  <a:tcPr/>
                </a:tc>
                <a:extLst>
                  <a:ext uri="{0D108BD9-81ED-4DB2-BD59-A6C34878D82A}">
                    <a16:rowId xmlns:a16="http://schemas.microsoft.com/office/drawing/2014/main" val="2183915332"/>
                  </a:ext>
                </a:extLst>
              </a:tr>
              <a:tr h="1075194">
                <a:tc>
                  <a:txBody>
                    <a:bodyPr/>
                    <a:lstStyle/>
                    <a:p>
                      <a:pPr lvl="0" algn="ctr">
                        <a:buNone/>
                      </a:pPr>
                      <a:r>
                        <a:rPr lang="en-US" sz="1000" b="0" i="0" u="none" strike="noStrike" noProof="0">
                          <a:solidFill>
                            <a:srgbClr val="000000"/>
                          </a:solidFill>
                          <a:latin typeface="Arial"/>
                        </a:rPr>
                        <a:t>US2</a:t>
                      </a:r>
                      <a:endParaRPr lang="en-US"/>
                    </a:p>
                  </a:txBody>
                  <a:tcPr anchor="ctr"/>
                </a:tc>
                <a:tc>
                  <a:txBody>
                    <a:bodyPr/>
                    <a:lstStyle/>
                    <a:p>
                      <a:pPr algn="ctr"/>
                      <a:r>
                        <a:rPr lang="en-US" sz="1000"/>
                        <a:t>2</a:t>
                      </a:r>
                    </a:p>
                  </a:txBody>
                  <a:tcPr anchor="ctr"/>
                </a:tc>
                <a:tc>
                  <a:txBody>
                    <a:bodyPr/>
                    <a:lstStyle/>
                    <a:p>
                      <a:pPr lvl="0" algn="l">
                        <a:lnSpc>
                          <a:spcPct val="100000"/>
                        </a:lnSpc>
                        <a:spcBef>
                          <a:spcPts val="0"/>
                        </a:spcBef>
                        <a:spcAft>
                          <a:spcPts val="0"/>
                        </a:spcAft>
                        <a:buNone/>
                      </a:pPr>
                      <a:r>
                        <a:rPr lang="en-US" sz="1000" b="0" i="0" u="none" strike="noStrike" noProof="0"/>
                        <a:t>As a visually impaired user, I want a single, easy-to-find button that allows me to capture video using my device's camera, so that I can receive audio descriptions of my surroundings to help me navigate safely.</a:t>
                      </a:r>
                      <a:endParaRPr lang="en-US"/>
                    </a:p>
                  </a:txBody>
                  <a:tcPr/>
                </a:tc>
                <a:tc>
                  <a:txBody>
                    <a:bodyPr/>
                    <a:lstStyle/>
                    <a:p>
                      <a:pPr lvl="0">
                        <a:buNone/>
                      </a:pPr>
                      <a:r>
                        <a:rPr lang="en-US" sz="1000" b="0" i="0" u="none" strike="noStrike" noProof="0">
                          <a:latin typeface="Arial"/>
                        </a:rPr>
                        <a:t>The application must provide an accessible interface that allows visually impaired users to easily capture videos through the phone camera and receive real-time audio feedback on detected objects.</a:t>
                      </a:r>
                    </a:p>
                  </a:txBody>
                  <a:tcPr/>
                </a:tc>
                <a:tc>
                  <a:txBody>
                    <a:bodyPr/>
                    <a:lstStyle/>
                    <a:p>
                      <a:pPr lvl="0">
                        <a:buNone/>
                      </a:pPr>
                      <a:r>
                        <a:rPr lang="en-US" sz="1000" b="0" i="0" u="none" strike="noStrike" noProof="0">
                          <a:solidFill>
                            <a:srgbClr val="000000"/>
                          </a:solidFill>
                          <a:latin typeface="Arial"/>
                        </a:rPr>
                        <a:t>8</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US3</a:t>
                      </a:r>
                      <a:endParaRPr lang="en-US"/>
                    </a:p>
                  </a:txBody>
                  <a:tcPr anchor="ctr"/>
                </a:tc>
                <a:tc>
                  <a:txBody>
                    <a:bodyPr/>
                    <a:lstStyle/>
                    <a:p>
                      <a:pPr algn="ctr"/>
                      <a:r>
                        <a:rPr lang="en-US" sz="1000"/>
                        <a:t>2</a:t>
                      </a:r>
                    </a:p>
                  </a:txBody>
                  <a:tcPr anchor="ctr"/>
                </a:tc>
                <a:tc>
                  <a:txBody>
                    <a:bodyPr/>
                    <a:lstStyle/>
                    <a:p>
                      <a:pPr lvl="0">
                        <a:buNone/>
                      </a:pPr>
                      <a:r>
                        <a:rPr lang="en-US" sz="1000" b="0" i="0" u="none" strike="noStrike" noProof="0"/>
                        <a:t>As a visually impaired user, I want to hear descriptions of objects around me, so that I can understand my surroundings and move around safely.</a:t>
                      </a:r>
                      <a:endParaRPr lang="en-US"/>
                    </a:p>
                  </a:txBody>
                  <a:tcPr/>
                </a:tc>
                <a:tc>
                  <a:txBody>
                    <a:bodyPr/>
                    <a:lstStyle/>
                    <a:p>
                      <a:pPr lvl="0">
                        <a:buNone/>
                      </a:pPr>
                      <a:r>
                        <a:rPr lang="en-US" sz="1000" b="0" i="0" u="none" strike="noStrike" noProof="0">
                          <a:latin typeface="Arial"/>
                        </a:rPr>
                        <a:t>The system should accurately identify objects in the user's surroundings and provide clear, real-time auditory descriptions through text-to-speech, ensuring the user can understand and navigate their environment safely</a:t>
                      </a:r>
                      <a:endParaRPr lang="en-US" sz="1000"/>
                    </a:p>
                  </a:txBody>
                  <a:tcPr/>
                </a:tc>
                <a:tc>
                  <a:txBody>
                    <a:bodyPr/>
                    <a:lstStyle/>
                    <a:p>
                      <a:pPr lvl="0">
                        <a:buNone/>
                      </a:pPr>
                      <a:r>
                        <a:rPr lang="en-US" sz="1000" b="0" i="0" u="none" strike="noStrike" noProof="0">
                          <a:solidFill>
                            <a:srgbClr val="000000"/>
                          </a:solidFill>
                          <a:latin typeface="Arial"/>
                        </a:rPr>
                        <a:t>8</a:t>
                      </a:r>
                      <a:endParaRPr lang="en-US"/>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3321398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FAF18-D787-991F-F25C-5F2BCAE795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DA2213-B822-32F3-4F5E-35281964ABA2}"/>
              </a:ext>
            </a:extLst>
          </p:cNvPr>
          <p:cNvSpPr>
            <a:spLocks noGrp="1"/>
          </p:cNvSpPr>
          <p:nvPr>
            <p:ph type="title"/>
          </p:nvPr>
        </p:nvSpPr>
        <p:spPr>
          <a:xfrm>
            <a:off x="720000" y="452259"/>
            <a:ext cx="7704000" cy="664500"/>
          </a:xfrm>
        </p:spPr>
        <p:txBody>
          <a:bodyPr/>
          <a:lstStyle/>
          <a:p>
            <a:r>
              <a:rPr lang="en-US"/>
              <a:t>Product Backlog</a:t>
            </a:r>
            <a:endParaRPr lang="en-US" sz="900"/>
          </a:p>
        </p:txBody>
      </p:sp>
      <p:graphicFrame>
        <p:nvGraphicFramePr>
          <p:cNvPr id="6" name="Table 5">
            <a:extLst>
              <a:ext uri="{FF2B5EF4-FFF2-40B4-BE49-F238E27FC236}">
                <a16:creationId xmlns:a16="http://schemas.microsoft.com/office/drawing/2014/main" id="{68414FC4-C7C1-AF28-F4F7-74046A63F49D}"/>
              </a:ext>
            </a:extLst>
          </p:cNvPr>
          <p:cNvGraphicFramePr>
            <a:graphicFrameLocks noGrp="1"/>
          </p:cNvGraphicFramePr>
          <p:nvPr>
            <p:extLst>
              <p:ext uri="{D42A27DB-BD31-4B8C-83A1-F6EECF244321}">
                <p14:modId xmlns:p14="http://schemas.microsoft.com/office/powerpoint/2010/main" val="2129000783"/>
              </p:ext>
            </p:extLst>
          </p:nvPr>
        </p:nvGraphicFramePr>
        <p:xfrm>
          <a:off x="834281" y="1118734"/>
          <a:ext cx="7681799" cy="2462107"/>
        </p:xfrm>
        <a:graphic>
          <a:graphicData uri="http://schemas.openxmlformats.org/drawingml/2006/table">
            <a:tbl>
              <a:tblPr firstRow="1" bandRow="1">
                <a:tableStyleId>{CAB0FF82-9D18-4747-81C7-64023AE3D9A8}</a:tableStyleId>
              </a:tblPr>
              <a:tblGrid>
                <a:gridCol w="558209">
                  <a:extLst>
                    <a:ext uri="{9D8B030D-6E8A-4147-A177-3AD203B41FA5}">
                      <a16:colId xmlns:a16="http://schemas.microsoft.com/office/drawing/2014/main" val="799714777"/>
                    </a:ext>
                  </a:extLst>
                </a:gridCol>
                <a:gridCol w="673395">
                  <a:extLst>
                    <a:ext uri="{9D8B030D-6E8A-4147-A177-3AD203B41FA5}">
                      <a16:colId xmlns:a16="http://schemas.microsoft.com/office/drawing/2014/main" val="3657049145"/>
                    </a:ext>
                  </a:extLst>
                </a:gridCol>
                <a:gridCol w="2947856">
                  <a:extLst>
                    <a:ext uri="{9D8B030D-6E8A-4147-A177-3AD203B41FA5}">
                      <a16:colId xmlns:a16="http://schemas.microsoft.com/office/drawing/2014/main" val="723909166"/>
                    </a:ext>
                  </a:extLst>
                </a:gridCol>
                <a:gridCol w="3107074">
                  <a:extLst>
                    <a:ext uri="{9D8B030D-6E8A-4147-A177-3AD203B41FA5}">
                      <a16:colId xmlns:a16="http://schemas.microsoft.com/office/drawing/2014/main" val="739355581"/>
                    </a:ext>
                  </a:extLst>
                </a:gridCol>
                <a:gridCol w="39526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692459">
                <a:tc>
                  <a:txBody>
                    <a:bodyPr/>
                    <a:lstStyle/>
                    <a:p>
                      <a:pPr algn="ctr"/>
                      <a:r>
                        <a:rPr lang="en-US"/>
                        <a:t>    </a:t>
                      </a:r>
                      <a:r>
                        <a:rPr lang="en-US" sz="1000"/>
                        <a:t>US4</a:t>
                      </a:r>
                      <a:endParaRPr lang="en-US"/>
                    </a:p>
                  </a:txBody>
                  <a:tcPr anchor="ctr"/>
                </a:tc>
                <a:tc>
                  <a:txBody>
                    <a:bodyPr/>
                    <a:lstStyle/>
                    <a:p>
                      <a:pPr algn="ctr"/>
                      <a:r>
                        <a:rPr lang="en-US" sz="1000"/>
                        <a:t>2</a:t>
                      </a:r>
                    </a:p>
                  </a:txBody>
                  <a:tcPr anchor="ctr"/>
                </a:tc>
                <a:tc>
                  <a:txBody>
                    <a:bodyPr/>
                    <a:lstStyle/>
                    <a:p>
                      <a:pPr lvl="0">
                        <a:buNone/>
                      </a:pPr>
                      <a:r>
                        <a:rPr lang="en-US" sz="1000" b="0" i="0" u="none" strike="noStrike" noProof="0">
                          <a:solidFill>
                            <a:srgbClr val="292A2E"/>
                          </a:solidFill>
                        </a:rPr>
                        <a:t>As a </a:t>
                      </a:r>
                      <a:r>
                        <a:rPr lang="en-US" sz="1000" b="0" i="0" u="none" strike="noStrike" noProof="0">
                          <a:solidFill>
                            <a:srgbClr val="292A2E"/>
                          </a:solidFill>
                          <a:latin typeface="Arial"/>
                        </a:rPr>
                        <a:t>visually impaired user</a:t>
                      </a:r>
                      <a:r>
                        <a:rPr lang="en-US" sz="1000" b="0" i="0" u="none" strike="noStrike" noProof="0">
                          <a:solidFill>
                            <a:srgbClr val="292A2E"/>
                          </a:solidFill>
                        </a:rPr>
                        <a:t>, I want to store my data in the app’s frontend, so that I can interact with the application to track my information.</a:t>
                      </a:r>
                      <a:endParaRPr lang="en-US"/>
                    </a:p>
                  </a:txBody>
                  <a:tcPr/>
                </a:tc>
                <a:tc>
                  <a:txBody>
                    <a:bodyPr/>
                    <a:lstStyle/>
                    <a:p>
                      <a:pPr marL="0" lvl="0" indent="0">
                        <a:buNone/>
                      </a:pPr>
                      <a:r>
                        <a:rPr lang="en-US" sz="1000" b="0" i="0" u="none" strike="noStrike" noProof="0"/>
                        <a:t>The frontend should allow users to store and display data in real-time, reflecting changes in the interface.</a:t>
                      </a:r>
                      <a:endParaRPr lang="en-US"/>
                    </a:p>
                  </a:txBody>
                  <a:tcPr/>
                </a:tc>
                <a:tc>
                  <a:txBody>
                    <a:bodyPr/>
                    <a:lstStyle/>
                    <a:p>
                      <a:r>
                        <a:rPr lang="en-US" sz="1000"/>
                        <a:t>3</a:t>
                      </a:r>
                    </a:p>
                  </a:txBody>
                  <a:tcPr/>
                </a:tc>
                <a:extLst>
                  <a:ext uri="{0D108BD9-81ED-4DB2-BD59-A6C34878D82A}">
                    <a16:rowId xmlns:a16="http://schemas.microsoft.com/office/drawing/2014/main" val="2183915332"/>
                  </a:ext>
                </a:extLst>
              </a:tr>
              <a:tr h="794288">
                <a:tc>
                  <a:txBody>
                    <a:bodyPr/>
                    <a:lstStyle/>
                    <a:p>
                      <a:pPr lvl="0" algn="ctr">
                        <a:buNone/>
                      </a:pPr>
                      <a:r>
                        <a:rPr lang="en-US" sz="1000" b="0" i="0" u="none" strike="noStrike" noProof="0">
                          <a:solidFill>
                            <a:srgbClr val="000000"/>
                          </a:solidFill>
                          <a:latin typeface="Arial"/>
                        </a:rPr>
                        <a:t>US5</a:t>
                      </a:r>
                      <a:endParaRPr lang="en-US"/>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t>As a </a:t>
                      </a:r>
                      <a:r>
                        <a:rPr lang="en-US" sz="1000" b="0" i="0" u="none" strike="noStrike" noProof="0">
                          <a:solidFill>
                            <a:srgbClr val="292A2E"/>
                          </a:solidFill>
                          <a:latin typeface="Arial"/>
                        </a:rPr>
                        <a:t>visually impaired user</a:t>
                      </a:r>
                      <a:r>
                        <a:rPr lang="en-US" sz="1000" b="0" i="0" u="none" strike="noStrike" noProof="0"/>
                        <a:t>, I want to securely sign up, log in, and manage my account, so that I can access personalized features within the app.</a:t>
                      </a:r>
                      <a:endParaRPr lang="en-US"/>
                    </a:p>
                  </a:txBody>
                  <a:tcPr/>
                </a:tc>
                <a:tc>
                  <a:txBody>
                    <a:bodyPr/>
                    <a:lstStyle/>
                    <a:p>
                      <a:pPr lvl="0">
                        <a:buNone/>
                      </a:pPr>
                      <a:r>
                        <a:rPr lang="en-US" sz="1000" b="0" i="0" u="none" strike="noStrike" noProof="0"/>
                        <a:t>The user should be able to securely sign up, log in, manage their account, reset their password, and maintain their session, with proper error handling and redirection after authentication using Clerk</a:t>
                      </a:r>
                      <a:endParaRPr lang="en-US"/>
                    </a:p>
                  </a:txBody>
                  <a:tcPr/>
                </a:tc>
                <a:tc>
                  <a:txBody>
                    <a:bodyPr/>
                    <a:lstStyle/>
                    <a:p>
                      <a:pPr lvl="0">
                        <a:buNone/>
                      </a:pPr>
                      <a:r>
                        <a:rPr lang="en-US" sz="1000" b="0" i="0" u="none" strike="noStrike" noProof="0">
                          <a:solidFill>
                            <a:srgbClr val="000000"/>
                          </a:solidFill>
                          <a:latin typeface="Arial"/>
                        </a:rPr>
                        <a:t>8</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US6</a:t>
                      </a:r>
                      <a:endParaRPr lang="en-US"/>
                    </a:p>
                  </a:txBody>
                  <a:tcPr anchor="ctr"/>
                </a:tc>
                <a:tc>
                  <a:txBody>
                    <a:bodyPr/>
                    <a:lstStyle/>
                    <a:p>
                      <a:pPr algn="ctr"/>
                      <a:r>
                        <a:rPr lang="en-US" sz="1000"/>
                        <a:t>1</a:t>
                      </a:r>
                    </a:p>
                  </a:txBody>
                  <a:tcPr anchor="ctr"/>
                </a:tc>
                <a:tc>
                  <a:txBody>
                    <a:bodyPr/>
                    <a:lstStyle/>
                    <a:p>
                      <a:pPr lvl="0">
                        <a:buNone/>
                      </a:pPr>
                      <a:r>
                        <a:rPr lang="en-US" sz="1000" b="0" i="0" u="none" strike="noStrike" noProof="0"/>
                        <a:t>As a </a:t>
                      </a:r>
                      <a:r>
                        <a:rPr lang="en-US" sz="1000" b="0" i="0" u="none" strike="noStrike" noProof="0">
                          <a:solidFill>
                            <a:srgbClr val="292A2E"/>
                          </a:solidFill>
                          <a:latin typeface="Arial"/>
                        </a:rPr>
                        <a:t>visually impaired user</a:t>
                      </a:r>
                      <a:r>
                        <a:rPr lang="en-US" sz="1000" b="0" i="0" u="none" strike="noStrike" noProof="0"/>
                        <a:t>, I want to enter address and receive navigation directions, so that I can easily find the route to my destination.</a:t>
                      </a:r>
                      <a:endParaRPr lang="en-US"/>
                    </a:p>
                  </a:txBody>
                  <a:tcPr/>
                </a:tc>
                <a:tc>
                  <a:txBody>
                    <a:bodyPr/>
                    <a:lstStyle/>
                    <a:p>
                      <a:pPr lvl="0">
                        <a:buNone/>
                      </a:pPr>
                      <a:r>
                        <a:rPr lang="en-US" sz="1000" b="0" i="0" u="none" strike="noStrike" noProof="0"/>
                        <a:t>The user should be able to input the address, and the system should display the route using Google Maps, providing turn-by-turn navigation with estimated time of arrival and distance.</a:t>
                      </a:r>
                      <a:endParaRPr lang="en-US"/>
                    </a:p>
                  </a:txBody>
                  <a:tcPr/>
                </a:tc>
                <a:tc>
                  <a:txBody>
                    <a:bodyPr/>
                    <a:lstStyle/>
                    <a:p>
                      <a:pPr lvl="0">
                        <a:buNone/>
                      </a:pPr>
                      <a:r>
                        <a:rPr lang="en-US" sz="1000" b="0" i="0" u="none" strike="noStrike" noProof="0">
                          <a:solidFill>
                            <a:srgbClr val="000000"/>
                          </a:solidFill>
                          <a:latin typeface="Arial"/>
                        </a:rPr>
                        <a:t>8</a:t>
                      </a:r>
                      <a:endParaRPr lang="en-US"/>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4035489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B5290-4D15-EBD4-FA02-FA57ACF0CA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43CD52-7770-8678-2C19-E3B300034EF5}"/>
              </a:ext>
            </a:extLst>
          </p:cNvPr>
          <p:cNvSpPr>
            <a:spLocks noGrp="1"/>
          </p:cNvSpPr>
          <p:nvPr>
            <p:ph type="title"/>
          </p:nvPr>
        </p:nvSpPr>
        <p:spPr/>
        <p:txBody>
          <a:bodyPr/>
          <a:lstStyle/>
          <a:p>
            <a:r>
              <a:rPr lang="en-US"/>
              <a:t>Product Backlog</a:t>
            </a:r>
            <a:endParaRPr lang="en-US" sz="900"/>
          </a:p>
        </p:txBody>
      </p:sp>
      <p:graphicFrame>
        <p:nvGraphicFramePr>
          <p:cNvPr id="6" name="Table 5">
            <a:extLst>
              <a:ext uri="{FF2B5EF4-FFF2-40B4-BE49-F238E27FC236}">
                <a16:creationId xmlns:a16="http://schemas.microsoft.com/office/drawing/2014/main" id="{6E4F3159-F074-BEF3-6CD8-DB4CAE803DBF}"/>
              </a:ext>
            </a:extLst>
          </p:cNvPr>
          <p:cNvGraphicFramePr>
            <a:graphicFrameLocks noGrp="1"/>
          </p:cNvGraphicFramePr>
          <p:nvPr>
            <p:extLst>
              <p:ext uri="{D42A27DB-BD31-4B8C-83A1-F6EECF244321}">
                <p14:modId xmlns:p14="http://schemas.microsoft.com/office/powerpoint/2010/main" val="2297474859"/>
              </p:ext>
            </p:extLst>
          </p:nvPr>
        </p:nvGraphicFramePr>
        <p:xfrm>
          <a:off x="805500" y="1111500"/>
          <a:ext cx="7927165" cy="3094236"/>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300279">
                <a:tc>
                  <a:txBody>
                    <a:bodyPr/>
                    <a:lstStyle/>
                    <a:p>
                      <a:pPr algn="ctr"/>
                      <a:r>
                        <a:rPr lang="en-US"/>
                        <a:t>    </a:t>
                      </a:r>
                      <a:r>
                        <a:rPr lang="en-US" sz="1000"/>
                        <a:t>TS1</a:t>
                      </a:r>
                    </a:p>
                  </a:txBody>
                  <a:tcPr/>
                </a:tc>
                <a:tc>
                  <a:txBody>
                    <a:bodyPr/>
                    <a:lstStyle/>
                    <a:p>
                      <a:pPr algn="ctr"/>
                      <a:r>
                        <a:rPr lang="en-US" sz="1000"/>
                        <a:t>1</a:t>
                      </a:r>
                    </a:p>
                  </a:txBody>
                  <a:tcPr anchor="ctr"/>
                </a:tc>
                <a:tc>
                  <a:txBody>
                    <a:bodyPr/>
                    <a:lstStyle/>
                    <a:p>
                      <a:pPr lvl="0">
                        <a:buNone/>
                      </a:pPr>
                      <a:r>
                        <a:rPr lang="en-US" sz="1000" b="0" i="0" u="none" strike="noStrike" noProof="0">
                          <a:solidFill>
                            <a:srgbClr val="292A2E"/>
                          </a:solidFill>
                        </a:rPr>
                        <a:t>As a developer, I need to write test cases for Sprint 0 to ensure the implemented features are working as expected and meet the acceptance criteria.</a:t>
                      </a:r>
                      <a:endParaRPr lang="en-US"/>
                    </a:p>
                  </a:txBody>
                  <a:tcPr/>
                </a:tc>
                <a:tc>
                  <a:txBody>
                    <a:bodyPr/>
                    <a:lstStyle/>
                    <a:p>
                      <a:pPr marL="0" lvl="0" indent="0">
                        <a:buNone/>
                      </a:pPr>
                      <a:r>
                        <a:rPr lang="en-US" sz="1000" b="0" i="0" u="none" strike="noStrike" noProof="0"/>
                        <a:t>All user stories and technical requirements from Sprint 1 should have corresponding test cases that cover positive, negative, and edge case scenarios.</a:t>
                      </a:r>
                      <a:endParaRPr lang="en-US"/>
                    </a:p>
                  </a:txBody>
                  <a:tcPr/>
                </a:tc>
                <a:tc>
                  <a:txBody>
                    <a:bodyPr/>
                    <a:lstStyle/>
                    <a:p>
                      <a:r>
                        <a:rPr lang="en-US" sz="1000"/>
                        <a:t>5</a:t>
                      </a:r>
                    </a:p>
                  </a:txBody>
                  <a:tcPr/>
                </a:tc>
                <a:extLst>
                  <a:ext uri="{0D108BD9-81ED-4DB2-BD59-A6C34878D82A}">
                    <a16:rowId xmlns:a16="http://schemas.microsoft.com/office/drawing/2014/main" val="2183915332"/>
                  </a:ext>
                </a:extLst>
              </a:tr>
              <a:tr h="716796">
                <a:tc>
                  <a:txBody>
                    <a:bodyPr/>
                    <a:lstStyle/>
                    <a:p>
                      <a:pPr lvl="0" algn="ctr">
                        <a:buNone/>
                      </a:pPr>
                      <a:r>
                        <a:rPr lang="en-US" sz="1000" b="0" i="0" u="none" strike="noStrike" noProof="0">
                          <a:solidFill>
                            <a:srgbClr val="000000"/>
                          </a:solidFill>
                          <a:latin typeface="Arial"/>
                        </a:rPr>
                        <a:t>TS2</a:t>
                      </a:r>
                      <a:endParaRPr lang="en-US"/>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1 to ensure the implemented features are working as expected and meet the acceptance criteria.</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2 should have corresponding test cases that cover positive, negative, and edge case scenarios.</a:t>
                      </a:r>
                    </a:p>
                    <a:p>
                      <a:pPr lvl="0">
                        <a:buNone/>
                      </a:pPr>
                      <a:endParaRPr lang="en-US" sz="1000" b="0" i="0" u="none" strike="noStrike" noProof="0">
                        <a:latin typeface="Arial"/>
                      </a:endParaRP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TS3</a:t>
                      </a:r>
                      <a:endParaRPr lang="en-US"/>
                    </a:p>
                  </a:txBody>
                  <a:tcPr anchor="ctr"/>
                </a:tc>
                <a:tc>
                  <a:txBody>
                    <a:bodyPr/>
                    <a:lstStyle/>
                    <a:p>
                      <a:pPr algn="ctr"/>
                      <a:r>
                        <a:rPr lang="en-US" sz="1000"/>
                        <a:t>2</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2 to ensure the implemented features are working as expected and meet the acceptance criteria.</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3 should have corresponding test cases that cover positive, negative, and edge case scenarios.</a:t>
                      </a: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549958685"/>
                  </a:ext>
                </a:extLst>
              </a:tr>
              <a:tr h="290083">
                <a:tc>
                  <a:txBody>
                    <a:bodyPr/>
                    <a:lstStyle/>
                    <a:p>
                      <a:pPr lvl="0" algn="ctr">
                        <a:buNone/>
                      </a:pPr>
                      <a:r>
                        <a:rPr lang="en-US" sz="1000" b="0" i="0" u="none" strike="noStrike" noProof="0">
                          <a:solidFill>
                            <a:srgbClr val="000000"/>
                          </a:solidFill>
                          <a:latin typeface="Arial"/>
                        </a:rPr>
                        <a:t>TS4</a:t>
                      </a:r>
                      <a:endParaRPr lang="en-US"/>
                    </a:p>
                  </a:txBody>
                  <a:tcPr anchor="ctr"/>
                </a:tc>
                <a:tc>
                  <a:txBody>
                    <a:bodyPr/>
                    <a:lstStyle/>
                    <a:p>
                      <a:pPr lvl="0" algn="ctr">
                        <a:buNone/>
                      </a:pPr>
                      <a:r>
                        <a:rPr lang="en-US" sz="1000"/>
                        <a:t>3</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3 to ensure the implemented features are working as expected and meet the acceptance criteria.</a:t>
                      </a:r>
                      <a:endParaRPr lang="en-US" sz="10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4 should have corresponding test cases that cover positive, negative, and edge case scenarios.</a:t>
                      </a: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3593181483"/>
                  </a:ext>
                </a:extLst>
              </a:tr>
            </a:tbl>
          </a:graphicData>
        </a:graphic>
      </p:graphicFrame>
    </p:spTree>
    <p:extLst>
      <p:ext uri="{BB962C8B-B14F-4D97-AF65-F5344CB8AC3E}">
        <p14:creationId xmlns:p14="http://schemas.microsoft.com/office/powerpoint/2010/main" val="885283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BFACE-E3EF-EB85-F554-5A4C976FA0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5DE5ED-4EE1-DFEE-1382-504687ECEDB4}"/>
              </a:ext>
            </a:extLst>
          </p:cNvPr>
          <p:cNvSpPr>
            <a:spLocks noGrp="1"/>
          </p:cNvSpPr>
          <p:nvPr>
            <p:ph type="title"/>
          </p:nvPr>
        </p:nvSpPr>
        <p:spPr/>
        <p:txBody>
          <a:bodyPr/>
          <a:lstStyle/>
          <a:p>
            <a:r>
              <a:rPr lang="en-US"/>
              <a:t>Product Backlog</a:t>
            </a:r>
            <a:r>
              <a:rPr lang="en-US" sz="900"/>
              <a:t>(improved)</a:t>
            </a:r>
            <a:endParaRPr lang="en-US"/>
          </a:p>
        </p:txBody>
      </p:sp>
      <p:graphicFrame>
        <p:nvGraphicFramePr>
          <p:cNvPr id="6" name="Table 5">
            <a:extLst>
              <a:ext uri="{FF2B5EF4-FFF2-40B4-BE49-F238E27FC236}">
                <a16:creationId xmlns:a16="http://schemas.microsoft.com/office/drawing/2014/main" id="{0F53607D-D291-E1B5-EB2C-3041DDDD14C0}"/>
              </a:ext>
            </a:extLst>
          </p:cNvPr>
          <p:cNvGraphicFramePr>
            <a:graphicFrameLocks noGrp="1"/>
          </p:cNvGraphicFramePr>
          <p:nvPr>
            <p:extLst>
              <p:ext uri="{D42A27DB-BD31-4B8C-83A1-F6EECF244321}">
                <p14:modId xmlns:p14="http://schemas.microsoft.com/office/powerpoint/2010/main" val="2150107131"/>
              </p:ext>
            </p:extLst>
          </p:nvPr>
        </p:nvGraphicFramePr>
        <p:xfrm>
          <a:off x="805500" y="1111500"/>
          <a:ext cx="7927164" cy="3291840"/>
        </p:xfrm>
        <a:graphic>
          <a:graphicData uri="http://schemas.openxmlformats.org/drawingml/2006/table">
            <a:tbl>
              <a:tblPr firstRow="1" bandRow="1">
                <a:tableStyleId>{CAB0FF82-9D18-4747-81C7-64023AE3D9A8}</a:tableStyleId>
              </a:tblPr>
              <a:tblGrid>
                <a:gridCol w="486298">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300279">
                <a:tc>
                  <a:txBody>
                    <a:bodyPr/>
                    <a:lstStyle/>
                    <a:p>
                      <a:pPr algn="ctr"/>
                      <a:r>
                        <a:rPr lang="en-US"/>
                        <a:t>    </a:t>
                      </a:r>
                      <a:r>
                        <a:rPr lang="en-US" sz="1000"/>
                        <a:t>TS4</a:t>
                      </a:r>
                    </a:p>
                  </a:txBody>
                  <a:tcPr anchor="ctr"/>
                </a:tc>
                <a:tc>
                  <a:txBody>
                    <a:bodyPr/>
                    <a:lstStyle/>
                    <a:p>
                      <a:pPr algn="ctr"/>
                      <a:r>
                        <a:rPr lang="en-US" sz="1000"/>
                        <a:t>2</a:t>
                      </a:r>
                    </a:p>
                  </a:txBody>
                  <a:tcPr anchor="ctr"/>
                </a:tc>
                <a:tc>
                  <a:txBody>
                    <a:bodyPr/>
                    <a:lstStyle/>
                    <a:p>
                      <a:pPr lvl="0">
                        <a:buNone/>
                      </a:pPr>
                      <a:r>
                        <a:rPr lang="en-US" sz="1000" b="0" i="0" u="none" strike="noStrike" noProof="0">
                          <a:solidFill>
                            <a:srgbClr val="292A2E"/>
                          </a:solidFill>
                          <a:latin typeface="Arial"/>
                        </a:rPr>
                        <a:t>As a developer, I need to write a technical paper documenting the methodology, findings, and outcomes of our project, so that it can be shared with stakeholders, academic peers, or for publication purposes.</a:t>
                      </a:r>
                      <a:endParaRPr lang="en-US">
                        <a:latin typeface="Arial"/>
                      </a:endParaRPr>
                    </a:p>
                  </a:txBody>
                  <a:tcPr/>
                </a:tc>
                <a:tc>
                  <a:txBody>
                    <a:bodyPr/>
                    <a:lstStyle/>
                    <a:p>
                      <a:pPr marL="0" lvl="0" indent="0">
                        <a:buNone/>
                      </a:pPr>
                      <a:r>
                        <a:rPr lang="en-US" sz="1000" b="0" i="0" u="none" strike="noStrike" noProof="0">
                          <a:latin typeface="Arial"/>
                        </a:rPr>
                        <a:t>The technical paper should comprehensively document the project's problem, methodology, results, analysis, and conclusions, following a clear, structured format with proper citations and adhering to the required submission guidelines</a:t>
                      </a:r>
                      <a:r>
                        <a:rPr lang="en-US" sz="1000" b="0" i="0" u="none" strike="noStrike" noProof="0"/>
                        <a:t>.</a:t>
                      </a:r>
                      <a:endParaRPr lang="en-US"/>
                    </a:p>
                  </a:txBody>
                  <a:tcPr/>
                </a:tc>
                <a:tc>
                  <a:txBody>
                    <a:bodyPr/>
                    <a:lstStyle/>
                    <a:p>
                      <a:pPr lvl="0" algn="l">
                        <a:buNone/>
                      </a:pPr>
                      <a:r>
                        <a:rPr lang="en-US" sz="1000" b="0" i="0" u="none" strike="noStrike" noProof="0">
                          <a:solidFill>
                            <a:srgbClr val="000000"/>
                          </a:solidFill>
                          <a:latin typeface="Arial"/>
                        </a:rPr>
                        <a:t>5</a:t>
                      </a:r>
                    </a:p>
                  </a:txBody>
                  <a:tcPr anchor="ctr"/>
                </a:tc>
                <a:extLst>
                  <a:ext uri="{0D108BD9-81ED-4DB2-BD59-A6C34878D82A}">
                    <a16:rowId xmlns:a16="http://schemas.microsoft.com/office/drawing/2014/main" val="2183915332"/>
                  </a:ext>
                </a:extLst>
              </a:tr>
              <a:tr h="716796">
                <a:tc>
                  <a:txBody>
                    <a:bodyPr/>
                    <a:lstStyle/>
                    <a:p>
                      <a:pPr lvl="0" algn="ctr">
                        <a:buNone/>
                      </a:pPr>
                      <a:r>
                        <a:rPr lang="en-US" sz="1000" b="0" i="0" u="none" strike="noStrike" noProof="0">
                          <a:solidFill>
                            <a:srgbClr val="000000"/>
                          </a:solidFill>
                          <a:latin typeface="Arial"/>
                        </a:rPr>
                        <a:t>TS5</a:t>
                      </a:r>
                      <a:endParaRPr lang="en-US"/>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As a developer, I need to set up the MongoDB database according to the ER diagram, so that the data structure aligns with the application requirements, ensuring efficient storage and retrieval of user information.</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The database should be set up according to the ER diagram with proper schema, indexing, and relationships</a:t>
                      </a:r>
                      <a:endParaRPr lang="en-US" sz="1000" b="0" i="0" u="none" strike="noStrike" noProof="0">
                        <a:solidFill>
                          <a:srgbClr val="000000"/>
                        </a:solidFill>
                        <a:latin typeface="Arial"/>
                      </a:endParaRPr>
                    </a:p>
                    <a:p>
                      <a:pPr lvl="0">
                        <a:buNone/>
                      </a:pPr>
                      <a:endParaRPr lang="en-US" sz="1000" b="0" i="0" u="none" strike="noStrike" noProof="0">
                        <a:latin typeface="Arial"/>
                      </a:endParaRP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TS6</a:t>
                      </a:r>
                      <a:endParaRPr lang="en-US"/>
                    </a:p>
                  </a:txBody>
                  <a:tcPr anchor="ctr"/>
                </a:tc>
                <a:tc>
                  <a:txBody>
                    <a:bodyPr/>
                    <a:lstStyle/>
                    <a:p>
                      <a:pPr algn="ctr"/>
                      <a:r>
                        <a:rPr lang="en-US" sz="1000"/>
                        <a:t>2</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As a developer, I need to document the API endpoints and integrations for </a:t>
                      </a:r>
                      <a:r>
                        <a:rPr lang="en-US" sz="1000" b="0" i="0" u="none" strike="noStrike" noProof="0" err="1">
                          <a:solidFill>
                            <a:srgbClr val="292A2E"/>
                          </a:solidFill>
                        </a:rPr>
                        <a:t>FastAPI</a:t>
                      </a:r>
                      <a:r>
                        <a:rPr lang="en-US" sz="1000" b="0" i="0" u="none" strike="noStrike" noProof="0">
                          <a:solidFill>
                            <a:srgbClr val="292A2E"/>
                          </a:solidFill>
                        </a:rPr>
                        <a:t>, YOLO object detection, and Google Maps, so that the team can easily understand how to interact with the services and ensure smooth integration.</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The API documentation should clearly describe all </a:t>
                      </a:r>
                      <a:r>
                        <a:rPr lang="en-US" sz="1000" b="0" i="0" u="none" strike="noStrike" noProof="0" err="1">
                          <a:solidFill>
                            <a:srgbClr val="000000"/>
                          </a:solidFill>
                        </a:rPr>
                        <a:t>FastAPI</a:t>
                      </a:r>
                      <a:r>
                        <a:rPr lang="en-US" sz="1000" b="0" i="0" u="none" strike="noStrike" noProof="0">
                          <a:solidFill>
                            <a:srgbClr val="000000"/>
                          </a:solidFill>
                        </a:rPr>
                        <a:t> endpoints, YOLO object detection integration, Google Maps functionality, include example requests and responses, and provide authentication details, error codes, and troubleshooting guidelines.</a:t>
                      </a: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5835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F3155-783F-D786-FB8B-DFE980957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9CEC50-75DA-C8A8-B25E-34D84F9D8038}"/>
              </a:ext>
            </a:extLst>
          </p:cNvPr>
          <p:cNvSpPr>
            <a:spLocks noGrp="1"/>
          </p:cNvSpPr>
          <p:nvPr>
            <p:ph type="title"/>
          </p:nvPr>
        </p:nvSpPr>
        <p:spPr/>
        <p:txBody>
          <a:bodyPr/>
          <a:lstStyle/>
          <a:p>
            <a:r>
              <a:rPr lang="en-US"/>
              <a:t>Product Backlog</a:t>
            </a:r>
            <a:r>
              <a:rPr lang="en-US" sz="900"/>
              <a:t>(improved)</a:t>
            </a:r>
            <a:endParaRPr lang="en-US"/>
          </a:p>
        </p:txBody>
      </p:sp>
      <p:graphicFrame>
        <p:nvGraphicFramePr>
          <p:cNvPr id="6" name="Table 5">
            <a:extLst>
              <a:ext uri="{FF2B5EF4-FFF2-40B4-BE49-F238E27FC236}">
                <a16:creationId xmlns:a16="http://schemas.microsoft.com/office/drawing/2014/main" id="{16AFB990-90AD-E49A-54E1-3AC8B9A4D299}"/>
              </a:ext>
            </a:extLst>
          </p:cNvPr>
          <p:cNvGraphicFramePr>
            <a:graphicFrameLocks noGrp="1"/>
          </p:cNvGraphicFramePr>
          <p:nvPr>
            <p:extLst>
              <p:ext uri="{D42A27DB-BD31-4B8C-83A1-F6EECF244321}">
                <p14:modId xmlns:p14="http://schemas.microsoft.com/office/powerpoint/2010/main" val="2625812376"/>
              </p:ext>
            </p:extLst>
          </p:nvPr>
        </p:nvGraphicFramePr>
        <p:xfrm>
          <a:off x="805500" y="1111500"/>
          <a:ext cx="7927165" cy="3048000"/>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300279">
                <a:tc>
                  <a:txBody>
                    <a:bodyPr/>
                    <a:lstStyle/>
                    <a:p>
                      <a:pPr algn="ctr"/>
                      <a:r>
                        <a:rPr lang="en-US"/>
                        <a:t>    </a:t>
                      </a:r>
                      <a:r>
                        <a:rPr lang="en-US" sz="1000"/>
                        <a:t>TS7</a:t>
                      </a:r>
                    </a:p>
                  </a:txBody>
                  <a:tcPr anchor="ctr"/>
                </a:tc>
                <a:tc>
                  <a:txBody>
                    <a:bodyPr/>
                    <a:lstStyle/>
                    <a:p>
                      <a:pPr algn="ctr"/>
                      <a:r>
                        <a:rPr lang="en-US" sz="1000"/>
                        <a:t>1</a:t>
                      </a:r>
                    </a:p>
                  </a:txBody>
                  <a:tcPr anchor="ctr"/>
                </a:tc>
                <a:tc>
                  <a:txBody>
                    <a:bodyPr/>
                    <a:lstStyle/>
                    <a:p>
                      <a:pPr lvl="0">
                        <a:buNone/>
                      </a:pPr>
                      <a:r>
                        <a:rPr lang="en-US" sz="1000" b="0" i="0" u="none" strike="noStrike" noProof="0">
                          <a:solidFill>
                            <a:srgbClr val="292A2E"/>
                          </a:solidFill>
                        </a:rPr>
                        <a:t>As a developer, I need to research and evaluate different AI models for real-time object detection and explore WebRTC and other methods for connecting the backend and frontend, so that we can select the most suitable technologies for our project’s requirements.</a:t>
                      </a:r>
                      <a:endParaRPr lang="en-US"/>
                    </a:p>
                  </a:txBody>
                  <a:tcPr/>
                </a:tc>
                <a:tc>
                  <a:txBody>
                    <a:bodyPr/>
                    <a:lstStyle/>
                    <a:p>
                      <a:pPr marL="0" lvl="0" indent="0">
                        <a:buNone/>
                      </a:pPr>
                      <a:r>
                        <a:rPr lang="en-US" sz="1000" b="0" i="0" u="none" strike="noStrike" noProof="0">
                          <a:latin typeface="Arial"/>
                        </a:rPr>
                        <a:t>The research should evaluate various AI models for real-time object detection and communication methods like WebRTC, comparing performance, scalability, security, and deployment requirements, and provide a recommendation based on the project's needs.</a:t>
                      </a:r>
                      <a:endParaRPr lang="en-US"/>
                    </a:p>
                  </a:txBody>
                  <a:tcPr/>
                </a:tc>
                <a:tc>
                  <a:txBody>
                    <a:bodyPr/>
                    <a:lstStyle/>
                    <a:p>
                      <a:pPr algn="ctr"/>
                      <a:r>
                        <a:rPr lang="en-US" sz="1000"/>
                        <a:t>5</a:t>
                      </a:r>
                    </a:p>
                  </a:txBody>
                  <a:tcPr anchor="ctr"/>
                </a:tc>
                <a:extLst>
                  <a:ext uri="{0D108BD9-81ED-4DB2-BD59-A6C34878D82A}">
                    <a16:rowId xmlns:a16="http://schemas.microsoft.com/office/drawing/2014/main" val="2183915332"/>
                  </a:ext>
                </a:extLst>
              </a:tr>
              <a:tr h="290084">
                <a:tc>
                  <a:txBody>
                    <a:bodyPr/>
                    <a:lstStyle/>
                    <a:p>
                      <a:pPr lvl="0" algn="ctr">
                        <a:buNone/>
                      </a:pPr>
                      <a:r>
                        <a:rPr lang="en-US" sz="1000" b="0" i="0" u="none" strike="noStrike" noProof="0">
                          <a:solidFill>
                            <a:srgbClr val="000000"/>
                          </a:solidFill>
                          <a:latin typeface="Arial"/>
                        </a:rPr>
                        <a:t>TS8</a:t>
                      </a:r>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create an diagrams(Architecture, Sequence, Class, ER, State, Context) for the entire product, which includes all core components, services, and interactions such as the frontend, backend, external APIs, database, and third-party integrations, so that the overall structure and flow of the system are clearly understood and can be implemented effectively.</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The architecture diagram should clearly represent all major components (functional and non-functional) of the product, their interactions, data flow, and error handling mechanisms, using a standard tool for easy understanding and team review.</a:t>
                      </a:r>
                      <a:endParaRPr lang="en-US"/>
                    </a:p>
                  </a:txBody>
                  <a:tcPr/>
                </a:tc>
                <a:tc>
                  <a:txBody>
                    <a:bodyPr/>
                    <a:lstStyle/>
                    <a:p>
                      <a:pPr marL="0" lvl="0" indent="0" algn="ctr">
                        <a:buNone/>
                      </a:pPr>
                      <a:r>
                        <a:rPr lang="en-US" sz="1000" b="0" i="0" u="none" strike="noStrike" noProof="0">
                          <a:solidFill>
                            <a:srgbClr val="000000"/>
                          </a:solidFill>
                          <a:latin typeface="Arial"/>
                        </a:rPr>
                        <a:t>13</a:t>
                      </a:r>
                    </a:p>
                  </a:txBody>
                  <a:tcPr anchor="ct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188121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1D5E1BEE-485E-585C-B52F-098EE99184E3}"/>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DE9C4C4D-D032-090D-0D8E-E6E13FCAF35B}"/>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err="1"/>
              <a:t>Afziya</a:t>
            </a:r>
            <a:r>
              <a:rPr lang="en"/>
              <a:t> Waknis</a:t>
            </a:r>
          </a:p>
        </p:txBody>
      </p:sp>
      <p:sp>
        <p:nvSpPr>
          <p:cNvPr id="1331" name="Google Shape;1331;p71">
            <a:extLst>
              <a:ext uri="{FF2B5EF4-FFF2-40B4-BE49-F238E27FC236}">
                <a16:creationId xmlns:a16="http://schemas.microsoft.com/office/drawing/2014/main" id="{98E76357-1DBB-B4EB-21E7-10376F683544}"/>
              </a:ext>
            </a:extLst>
          </p:cNvPr>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p>
            <a:pPr marL="0" indent="0"/>
            <a:r>
              <a:rPr lang="en"/>
              <a:t>Kaiyin Chen</a:t>
            </a:r>
          </a:p>
        </p:txBody>
      </p:sp>
      <p:sp>
        <p:nvSpPr>
          <p:cNvPr id="1332" name="Google Shape;1332;p71">
            <a:extLst>
              <a:ext uri="{FF2B5EF4-FFF2-40B4-BE49-F238E27FC236}">
                <a16:creationId xmlns:a16="http://schemas.microsoft.com/office/drawing/2014/main" id="{357CFC4B-FD80-69F1-FA45-D9DEE855D191}"/>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a:t>Project Manager/</a:t>
            </a:r>
          </a:p>
          <a:p>
            <a:pPr marL="0" indent="0"/>
            <a:r>
              <a:rPr lang="en">
                <a:solidFill>
                  <a:schemeClr val="tx1"/>
                </a:solidFill>
                <a:cs typeface="Arial"/>
              </a:rPr>
              <a:t>Developer</a:t>
            </a:r>
          </a:p>
          <a:p>
            <a:pPr marL="0" indent="0"/>
            <a:r>
              <a:rPr lang="en">
                <a:solidFill>
                  <a:schemeClr val="tx1"/>
                </a:solidFill>
                <a:cs typeface="Arial"/>
              </a:rPr>
              <a:t>Aw14091n@pace.edu</a:t>
            </a:r>
          </a:p>
        </p:txBody>
      </p:sp>
      <p:sp>
        <p:nvSpPr>
          <p:cNvPr id="1333" name="Google Shape;1333;p71">
            <a:extLst>
              <a:ext uri="{FF2B5EF4-FFF2-40B4-BE49-F238E27FC236}">
                <a16:creationId xmlns:a16="http://schemas.microsoft.com/office/drawing/2014/main" id="{F1FC00CA-0F38-ABF1-4C76-21BD6A1EDA39}"/>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EC96C7A5-0978-6E2F-6A60-248D53725F3C}"/>
              </a:ext>
            </a:extLst>
          </p:cNvPr>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p>
            <a:pPr marL="0" indent="0"/>
            <a:r>
              <a:rPr lang="en"/>
              <a:t>Database Administrator</a:t>
            </a:r>
          </a:p>
          <a:p>
            <a:pPr marL="0" lvl="0" indent="0" algn="ctr">
              <a:spcBef>
                <a:spcPts val="0"/>
              </a:spcBef>
              <a:spcAft>
                <a:spcPts val="0"/>
              </a:spcAft>
              <a:buNone/>
            </a:pPr>
            <a:r>
              <a:rPr lang="en"/>
              <a:t>Kaiyin.chen@pace.edu</a:t>
            </a:r>
          </a:p>
        </p:txBody>
      </p:sp>
      <p:pic>
        <p:nvPicPr>
          <p:cNvPr id="1336" name="Google Shape;1336;p71">
            <a:extLst>
              <a:ext uri="{FF2B5EF4-FFF2-40B4-BE49-F238E27FC236}">
                <a16:creationId xmlns:a16="http://schemas.microsoft.com/office/drawing/2014/main" id="{084E6435-FFD1-D540-DF40-E3DEB9A4086A}"/>
              </a:ext>
            </a:extLst>
          </p:cNvPr>
          <p:cNvPicPr preferRelativeResize="0"/>
          <p:nvPr/>
        </p:nvPicPr>
        <p:blipFill rotWithShape="1">
          <a:blip r:embed="rId3"/>
          <a:srcRect t="25648" b="25648"/>
          <a:stretch/>
        </p:blipFill>
        <p:spPr>
          <a:xfrm>
            <a:off x="1665723" y="1408187"/>
            <a:ext cx="2576353" cy="1717150"/>
          </a:xfrm>
          <a:prstGeom prst="rect">
            <a:avLst/>
          </a:prstGeom>
          <a:noFill/>
          <a:ln>
            <a:noFill/>
          </a:ln>
          <a:effectLst/>
        </p:spPr>
      </p:pic>
      <p:pic>
        <p:nvPicPr>
          <p:cNvPr id="3" name="Picture 2" descr="A person smiling for a picture&#10;&#10;AI-generated content may be incorrect.">
            <a:extLst>
              <a:ext uri="{FF2B5EF4-FFF2-40B4-BE49-F238E27FC236}">
                <a16:creationId xmlns:a16="http://schemas.microsoft.com/office/drawing/2014/main" id="{446C1457-F0FB-86DC-0C42-02589F3EEC88}"/>
              </a:ext>
            </a:extLst>
          </p:cNvPr>
          <p:cNvPicPr>
            <a:picLocks noChangeAspect="1"/>
          </p:cNvPicPr>
          <p:nvPr/>
        </p:nvPicPr>
        <p:blipFill>
          <a:blip r:embed="rId4"/>
          <a:stretch>
            <a:fillRect/>
          </a:stretch>
        </p:blipFill>
        <p:spPr>
          <a:xfrm>
            <a:off x="5534380" y="1182237"/>
            <a:ext cx="1457325" cy="1943100"/>
          </a:xfrm>
          <a:prstGeom prst="rect">
            <a:avLst/>
          </a:prstGeom>
        </p:spPr>
      </p:pic>
    </p:spTree>
    <p:extLst>
      <p:ext uri="{BB962C8B-B14F-4D97-AF65-F5344CB8AC3E}">
        <p14:creationId xmlns:p14="http://schemas.microsoft.com/office/powerpoint/2010/main" val="3367406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05892-9BB5-3F06-91F4-38F01E551B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89FD7D-A276-9368-36D6-048D822B3EAB}"/>
              </a:ext>
            </a:extLst>
          </p:cNvPr>
          <p:cNvSpPr>
            <a:spLocks noGrp="1"/>
          </p:cNvSpPr>
          <p:nvPr>
            <p:ph type="title"/>
          </p:nvPr>
        </p:nvSpPr>
        <p:spPr/>
        <p:txBody>
          <a:bodyPr/>
          <a:lstStyle/>
          <a:p>
            <a:r>
              <a:rPr lang="en-US"/>
              <a:t>Product Backlog</a:t>
            </a:r>
            <a:r>
              <a:rPr lang="en-US" sz="900"/>
              <a:t>(improved)</a:t>
            </a:r>
            <a:endParaRPr lang="en-US"/>
          </a:p>
        </p:txBody>
      </p:sp>
      <p:graphicFrame>
        <p:nvGraphicFramePr>
          <p:cNvPr id="6" name="Table 5">
            <a:extLst>
              <a:ext uri="{FF2B5EF4-FFF2-40B4-BE49-F238E27FC236}">
                <a16:creationId xmlns:a16="http://schemas.microsoft.com/office/drawing/2014/main" id="{FA49ACB0-ACDC-A059-9BD6-497C5F052F51}"/>
              </a:ext>
            </a:extLst>
          </p:cNvPr>
          <p:cNvGraphicFramePr>
            <a:graphicFrameLocks noGrp="1"/>
          </p:cNvGraphicFramePr>
          <p:nvPr>
            <p:extLst>
              <p:ext uri="{D42A27DB-BD31-4B8C-83A1-F6EECF244321}">
                <p14:modId xmlns:p14="http://schemas.microsoft.com/office/powerpoint/2010/main" val="758428194"/>
              </p:ext>
            </p:extLst>
          </p:nvPr>
        </p:nvGraphicFramePr>
        <p:xfrm>
          <a:off x="608147" y="1111500"/>
          <a:ext cx="7927163" cy="1832030"/>
        </p:xfrm>
        <a:graphic>
          <a:graphicData uri="http://schemas.openxmlformats.org/drawingml/2006/table">
            <a:tbl>
              <a:tblPr firstRow="1" bandRow="1">
                <a:tableStyleId>{CAB0FF82-9D18-4747-81C7-64023AE3D9A8}</a:tableStyleId>
              </a:tblPr>
              <a:tblGrid>
                <a:gridCol w="540488">
                  <a:extLst>
                    <a:ext uri="{9D8B030D-6E8A-4147-A177-3AD203B41FA5}">
                      <a16:colId xmlns:a16="http://schemas.microsoft.com/office/drawing/2014/main" val="799714777"/>
                    </a:ext>
                  </a:extLst>
                </a:gridCol>
                <a:gridCol w="744729">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2794944">
                  <a:extLst>
                    <a:ext uri="{9D8B030D-6E8A-4147-A177-3AD203B41FA5}">
                      <a16:colId xmlns:a16="http://schemas.microsoft.com/office/drawing/2014/main" val="739355581"/>
                    </a:ext>
                  </a:extLst>
                </a:gridCol>
                <a:gridCol w="1323645">
                  <a:extLst>
                    <a:ext uri="{9D8B030D-6E8A-4147-A177-3AD203B41FA5}">
                      <a16:colId xmlns:a16="http://schemas.microsoft.com/office/drawing/2014/main" val="4035629905"/>
                    </a:ext>
                  </a:extLst>
                </a:gridCol>
              </a:tblGrid>
              <a:tr h="277550">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1002765">
                <a:tc>
                  <a:txBody>
                    <a:bodyPr/>
                    <a:lstStyle/>
                    <a:p>
                      <a:pPr algn="ctr"/>
                      <a:r>
                        <a:rPr lang="en-US"/>
                        <a:t>    </a:t>
                      </a:r>
                      <a:r>
                        <a:rPr lang="en-US" sz="1000"/>
                        <a:t>TS9</a:t>
                      </a:r>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the Project Manager, I want to ensure seamless coordination between technical components and stakeholders, So that the system meets both user needs and technical specifications</a:t>
                      </a:r>
                      <a:endParaRPr lang="en-US" sz="1000" i="0"/>
                    </a:p>
                  </a:txBody>
                  <a:tcPr/>
                </a:tc>
                <a:tc>
                  <a:txBody>
                    <a:bodyPr/>
                    <a:lstStyle/>
                    <a:p>
                      <a:pPr marL="0" lvl="0" indent="0">
                        <a:buNone/>
                      </a:pPr>
                      <a:r>
                        <a:rPr lang="en-US" sz="1000" b="0" i="0" u="none" strike="noStrike" noProof="0"/>
                        <a:t>The system should facilitate regular communication between stakeholders and the development team, track progress against project goals, ensure alignment between user needs and technical specifications, and maintain clear documentation for all key technical components and requirements</a:t>
                      </a:r>
                      <a:endParaRPr lang="en-US"/>
                    </a:p>
                  </a:txBody>
                  <a:tcPr/>
                </a:tc>
                <a:tc>
                  <a:txBody>
                    <a:bodyPr/>
                    <a:lstStyle/>
                    <a:p>
                      <a:pPr algn="ctr"/>
                      <a:r>
                        <a:rPr lang="en-US" sz="1000"/>
                        <a:t>1</a:t>
                      </a:r>
                    </a:p>
                  </a:txBody>
                  <a:tcPr anchor="ctr"/>
                </a:tc>
                <a:extLst>
                  <a:ext uri="{0D108BD9-81ED-4DB2-BD59-A6C34878D82A}">
                    <a16:rowId xmlns:a16="http://schemas.microsoft.com/office/drawing/2014/main" val="2183915332"/>
                  </a:ext>
                </a:extLst>
              </a:tr>
              <a:tr h="393942">
                <a:tc>
                  <a:txBody>
                    <a:bodyPr/>
                    <a:lstStyle/>
                    <a:p>
                      <a:pPr lvl="0" algn="ctr">
                        <a:buNone/>
                      </a:pPr>
                      <a:r>
                        <a:rPr lang="en-US" sz="1000"/>
                        <a:t>TS10</a:t>
                      </a:r>
                    </a:p>
                  </a:txBody>
                  <a:tcPr anchor="ctr"/>
                </a:tc>
                <a:tc>
                  <a:txBody>
                    <a:bodyPr/>
                    <a:lstStyle/>
                    <a:p>
                      <a:pPr lvl="0" algn="ctr">
                        <a:buNone/>
                      </a:pPr>
                      <a:r>
                        <a:rPr lang="en-US" sz="1000"/>
                        <a:t>2</a:t>
                      </a:r>
                    </a:p>
                  </a:txBody>
                  <a:tcPr anchor="ctr"/>
                </a:tc>
                <a:tc>
                  <a:txBody>
                    <a:bodyPr/>
                    <a:lstStyle/>
                    <a:p>
                      <a:pPr lvl="0">
                        <a:buNone/>
                      </a:pPr>
                      <a:r>
                        <a:rPr lang="en-US" sz="1000" b="0" i="0" u="none" strike="noStrike" noProof="0">
                          <a:solidFill>
                            <a:srgbClr val="292A2E"/>
                          </a:solidFill>
                        </a:rPr>
                        <a:t>As a Developer, I want to review and update the diagrams</a:t>
                      </a:r>
                    </a:p>
                  </a:txBody>
                  <a:tcPr/>
                </a:tc>
                <a:tc>
                  <a:txBody>
                    <a:bodyPr/>
                    <a:lstStyle/>
                    <a:p>
                      <a:pPr marL="0" lvl="0" indent="0">
                        <a:buNone/>
                      </a:pPr>
                      <a:r>
                        <a:rPr lang="en-US" sz="1000" b="0" i="0" u="none" strike="noStrike" noProof="0">
                          <a:latin typeface="Arial"/>
                        </a:rPr>
                        <a:t>Diagrams should be </a:t>
                      </a:r>
                      <a:r>
                        <a:rPr lang="en-US" sz="1000" b="0" i="0" u="none" strike="noStrike" noProof="0" err="1">
                          <a:latin typeface="Arial"/>
                        </a:rPr>
                        <a:t>upto</a:t>
                      </a:r>
                      <a:r>
                        <a:rPr lang="en-US" sz="1000" b="0" i="0" u="none" strike="noStrike" noProof="0">
                          <a:latin typeface="Arial"/>
                        </a:rPr>
                        <a:t> date and should be reviewed with the team</a:t>
                      </a:r>
                    </a:p>
                  </a:txBody>
                  <a:tcPr/>
                </a:tc>
                <a:tc>
                  <a:txBody>
                    <a:bodyPr/>
                    <a:lstStyle/>
                    <a:p>
                      <a:pPr lvl="0" algn="ctr">
                        <a:buNone/>
                      </a:pPr>
                      <a:r>
                        <a:rPr lang="en-US" sz="1000"/>
                        <a:t>1</a:t>
                      </a:r>
                    </a:p>
                  </a:txBody>
                  <a:tcPr anchor="ctr"/>
                </a:tc>
                <a:extLst>
                  <a:ext uri="{0D108BD9-81ED-4DB2-BD59-A6C34878D82A}">
                    <a16:rowId xmlns:a16="http://schemas.microsoft.com/office/drawing/2014/main" val="2000253242"/>
                  </a:ext>
                </a:extLst>
              </a:tr>
            </a:tbl>
          </a:graphicData>
        </a:graphic>
      </p:graphicFrame>
    </p:spTree>
    <p:extLst>
      <p:ext uri="{BB962C8B-B14F-4D97-AF65-F5344CB8AC3E}">
        <p14:creationId xmlns:p14="http://schemas.microsoft.com/office/powerpoint/2010/main" val="3730024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F0C761B-48B3-3ECF-83BC-96FC6B21482E}"/>
              </a:ext>
            </a:extLst>
          </p:cNvPr>
          <p:cNvSpPr>
            <a:spLocks noGrp="1"/>
          </p:cNvSpPr>
          <p:nvPr>
            <p:ph type="subTitle" idx="1"/>
          </p:nvPr>
        </p:nvSpPr>
        <p:spPr>
          <a:xfrm>
            <a:off x="1967436" y="1908847"/>
            <a:ext cx="5579164" cy="1426249"/>
          </a:xfrm>
        </p:spPr>
        <p:txBody>
          <a:bodyPr/>
          <a:lstStyle/>
          <a:p>
            <a:r>
              <a:rPr lang="en-US" sz="2800">
                <a:solidFill>
                  <a:srgbClr val="212121"/>
                </a:solidFill>
              </a:rPr>
              <a:t>Sprint Summary</a:t>
            </a:r>
            <a:endParaRPr lang="en-US" sz="2800"/>
          </a:p>
        </p:txBody>
      </p:sp>
    </p:spTree>
    <p:extLst>
      <p:ext uri="{BB962C8B-B14F-4D97-AF65-F5344CB8AC3E}">
        <p14:creationId xmlns:p14="http://schemas.microsoft.com/office/powerpoint/2010/main" val="479625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F22E9-3307-7495-A926-D20B0E9FB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EC5091-1BA5-7FCA-6B49-BF7A6DEC36D8}"/>
              </a:ext>
            </a:extLst>
          </p:cNvPr>
          <p:cNvSpPr>
            <a:spLocks noGrp="1"/>
          </p:cNvSpPr>
          <p:nvPr>
            <p:ph type="title"/>
          </p:nvPr>
        </p:nvSpPr>
        <p:spPr>
          <a:xfrm>
            <a:off x="720000" y="174721"/>
            <a:ext cx="7704000" cy="664500"/>
          </a:xfrm>
        </p:spPr>
        <p:txBody>
          <a:bodyPr/>
          <a:lstStyle/>
          <a:p>
            <a:r>
              <a:rPr lang="en-US"/>
              <a:t>Sprint 1 User Stories</a:t>
            </a:r>
            <a:endParaRPr lang="en-US" sz="900"/>
          </a:p>
        </p:txBody>
      </p:sp>
      <p:graphicFrame>
        <p:nvGraphicFramePr>
          <p:cNvPr id="6" name="Table 5">
            <a:extLst>
              <a:ext uri="{FF2B5EF4-FFF2-40B4-BE49-F238E27FC236}">
                <a16:creationId xmlns:a16="http://schemas.microsoft.com/office/drawing/2014/main" id="{D562C0D9-FBC1-B334-B9E9-302781954A52}"/>
              </a:ext>
            </a:extLst>
          </p:cNvPr>
          <p:cNvGraphicFramePr>
            <a:graphicFrameLocks noGrp="1"/>
          </p:cNvGraphicFramePr>
          <p:nvPr>
            <p:extLst>
              <p:ext uri="{D42A27DB-BD31-4B8C-83A1-F6EECF244321}">
                <p14:modId xmlns:p14="http://schemas.microsoft.com/office/powerpoint/2010/main" val="485770419"/>
              </p:ext>
            </p:extLst>
          </p:nvPr>
        </p:nvGraphicFramePr>
        <p:xfrm>
          <a:off x="657841" y="834636"/>
          <a:ext cx="8212266" cy="2803409"/>
        </p:xfrm>
        <a:graphic>
          <a:graphicData uri="http://schemas.openxmlformats.org/drawingml/2006/table">
            <a:tbl>
              <a:tblPr bandRow="1">
                <a:tableStyleId>{CAB0FF82-9D18-4747-81C7-64023AE3D9A8}</a:tableStyleId>
              </a:tblPr>
              <a:tblGrid>
                <a:gridCol w="637952">
                  <a:extLst>
                    <a:ext uri="{9D8B030D-6E8A-4147-A177-3AD203B41FA5}">
                      <a16:colId xmlns:a16="http://schemas.microsoft.com/office/drawing/2014/main" val="1155617560"/>
                    </a:ext>
                  </a:extLst>
                </a:gridCol>
                <a:gridCol w="2952273">
                  <a:extLst>
                    <a:ext uri="{9D8B030D-6E8A-4147-A177-3AD203B41FA5}">
                      <a16:colId xmlns:a16="http://schemas.microsoft.com/office/drawing/2014/main" val="3055722291"/>
                    </a:ext>
                  </a:extLst>
                </a:gridCol>
                <a:gridCol w="3136603">
                  <a:extLst>
                    <a:ext uri="{9D8B030D-6E8A-4147-A177-3AD203B41FA5}">
                      <a16:colId xmlns:a16="http://schemas.microsoft.com/office/drawing/2014/main" val="2744485957"/>
                    </a:ext>
                  </a:extLst>
                </a:gridCol>
                <a:gridCol w="469604">
                  <a:extLst>
                    <a:ext uri="{9D8B030D-6E8A-4147-A177-3AD203B41FA5}">
                      <a16:colId xmlns:a16="http://schemas.microsoft.com/office/drawing/2014/main" val="2676866516"/>
                    </a:ext>
                  </a:extLst>
                </a:gridCol>
                <a:gridCol w="1015834">
                  <a:extLst>
                    <a:ext uri="{9D8B030D-6E8A-4147-A177-3AD203B41FA5}">
                      <a16:colId xmlns:a16="http://schemas.microsoft.com/office/drawing/2014/main" val="4005483661"/>
                    </a:ext>
                  </a:extLst>
                </a:gridCol>
              </a:tblGrid>
              <a:tr h="246125">
                <a:tc>
                  <a:txBody>
                    <a:bodyPr/>
                    <a:lstStyle/>
                    <a:p>
                      <a:pPr algn="l" rtl="0" fontAlgn="base">
                        <a:lnSpc>
                          <a:spcPts val="1425"/>
                        </a:lnSpc>
                        <a:buNone/>
                      </a:pPr>
                      <a:r>
                        <a:rPr lang="en-US" sz="1200" b="1" i="0" u="none" strike="noStrike">
                          <a:solidFill>
                            <a:srgbClr val="000000"/>
                          </a:solidFill>
                          <a:effectLst/>
                          <a:latin typeface="Arial"/>
                        </a:rPr>
                        <a:t> ID</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User Story / Technical Story</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Acceptance Criteria</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SP</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1" i="0" u="none" strike="noStrike">
                          <a:solidFill>
                            <a:srgbClr val="000000"/>
                          </a:solidFill>
                          <a:effectLst/>
                          <a:latin typeface="Arial"/>
                        </a:rPr>
                        <a:t>status</a:t>
                      </a: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a:solidFill>
                        <a:srgbClr val="9E9E9E"/>
                      </a:solidFill>
                    </a:lnT>
                    <a:lnB w="9524">
                      <a:solidFill>
                        <a:srgbClr val="9E9E9E"/>
                      </a:solidFill>
                    </a:lnB>
                    <a:noFill/>
                  </a:tcPr>
                </a:tc>
                <a:extLst>
                  <a:ext uri="{0D108BD9-81ED-4DB2-BD59-A6C34878D82A}">
                    <a16:rowId xmlns:a16="http://schemas.microsoft.com/office/drawing/2014/main" val="1063483400"/>
                  </a:ext>
                </a:extLst>
              </a:tr>
              <a:tr h="246125">
                <a:tc>
                  <a:txBody>
                    <a:bodyPr/>
                    <a:lstStyle/>
                    <a:p>
                      <a:pPr lvl="0" algn="l">
                        <a:lnSpc>
                          <a:spcPts val="1425"/>
                        </a:lnSpc>
                        <a:buNone/>
                      </a:pPr>
                      <a:r>
                        <a:rPr lang="en-US" sz="1200" b="0" i="0" u="none" strike="noStrike">
                          <a:solidFill>
                            <a:srgbClr val="000000"/>
                          </a:solidFill>
                          <a:effectLst/>
                          <a:latin typeface="Arial"/>
                        </a:rPr>
                        <a:t>US5</a:t>
                      </a: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000000"/>
                          </a:solidFill>
                          <a:effectLst/>
                          <a:latin typeface="Arial"/>
                        </a:rPr>
                        <a:t>As a vision impacted user, I want to securely sign up, log in, and manage my account so that I can access personalized features.</a:t>
                      </a:r>
                      <a:endParaRPr lang="en-US"/>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000000"/>
                          </a:solidFill>
                          <a:effectLst/>
                          <a:latin typeface="Arial"/>
                        </a:rPr>
                        <a:t>The user should be able to securely sign up, log in, manage their account, reset their password, and maintain their session, with proper error handling and redirection after authentication using Clerk</a:t>
                      </a:r>
                      <a:endParaRPr lang="en-US"/>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8</a:t>
                      </a: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Completed</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571873244"/>
                  </a:ext>
                </a:extLst>
              </a:tr>
              <a:tr h="246125">
                <a:tc>
                  <a:txBody>
                    <a:bodyPr/>
                    <a:lstStyle/>
                    <a:p>
                      <a:pPr lvl="0" algn="l">
                        <a:lnSpc>
                          <a:spcPts val="1425"/>
                        </a:lnSpc>
                        <a:buNone/>
                      </a:pPr>
                      <a:r>
                        <a:rPr lang="en-US" sz="1200" b="0" i="0" u="none" strike="noStrike">
                          <a:solidFill>
                            <a:srgbClr val="000000"/>
                          </a:solidFill>
                          <a:effectLst/>
                          <a:latin typeface="Arial"/>
                        </a:rPr>
                        <a:t>US6</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000000"/>
                          </a:solidFill>
                          <a:effectLst/>
                          <a:latin typeface="Arial"/>
                        </a:rPr>
                        <a:t>As a vision impacted user, I want to enter a source and destination and receive navigation directions so that I can easily find the best route to my destination.</a:t>
                      </a:r>
                      <a:endParaRPr lang="en-US"/>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000000"/>
                          </a:solidFill>
                          <a:effectLst/>
                          <a:latin typeface="Arial"/>
                        </a:rPr>
                        <a:t>The user should be able to input a source and destination address, and the system should display the best route using Google Maps, providing turn-by-turn navigation with estimated time of arrival and distance.</a:t>
                      </a:r>
                      <a:endParaRPr lang="en-US"/>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8</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Completed</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68354177"/>
                  </a:ext>
                </a:extLst>
              </a:tr>
              <a:tr h="246125">
                <a:tc>
                  <a:txBody>
                    <a:bodyPr/>
                    <a:lstStyle/>
                    <a:p>
                      <a:pPr lvl="0" algn="l">
                        <a:lnSpc>
                          <a:spcPts val="1425"/>
                        </a:lnSpc>
                        <a:buNone/>
                      </a:pPr>
                      <a:r>
                        <a:rPr lang="en-US" sz="1200" b="0" i="0" u="none" strike="noStrike">
                          <a:solidFill>
                            <a:srgbClr val="000000"/>
                          </a:solidFill>
                          <a:effectLst/>
                          <a:latin typeface="Arial"/>
                        </a:rPr>
                        <a:t>TS1</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292A2E"/>
                          </a:solidFill>
                          <a:effectLst/>
                          <a:latin typeface="Arial"/>
                        </a:rPr>
                        <a:t>As a developer, I need to write test cases for Sprint 0 to ensure the implemented features are working as expected and meet the acceptance criteria.</a:t>
                      </a:r>
                      <a:endParaRPr lang="en-US"/>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000000"/>
                          </a:solidFill>
                          <a:effectLst/>
                          <a:latin typeface="Arial"/>
                        </a:rPr>
                        <a:t>All user stories and technical requirements from Sprint 1 should have corresponding test cases that cover positive, negative, and edge case scenarios.</a:t>
                      </a:r>
                      <a:endParaRPr lang="en-US"/>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5</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Completed</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43831898"/>
                  </a:ext>
                </a:extLst>
              </a:tr>
            </a:tbl>
          </a:graphicData>
        </a:graphic>
      </p:graphicFrame>
    </p:spTree>
    <p:extLst>
      <p:ext uri="{BB962C8B-B14F-4D97-AF65-F5344CB8AC3E}">
        <p14:creationId xmlns:p14="http://schemas.microsoft.com/office/powerpoint/2010/main" val="2675364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55A06-5462-75BB-00A5-AE2F40D529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7040FE-E9E5-1F7F-D0CB-07351927127D}"/>
              </a:ext>
            </a:extLst>
          </p:cNvPr>
          <p:cNvSpPr>
            <a:spLocks noGrp="1"/>
          </p:cNvSpPr>
          <p:nvPr>
            <p:ph type="title"/>
          </p:nvPr>
        </p:nvSpPr>
        <p:spPr>
          <a:xfrm>
            <a:off x="720000" y="174721"/>
            <a:ext cx="7704000" cy="664500"/>
          </a:xfrm>
        </p:spPr>
        <p:txBody>
          <a:bodyPr/>
          <a:lstStyle/>
          <a:p>
            <a:r>
              <a:rPr lang="en-US"/>
              <a:t>Sprint 1 User Stories</a:t>
            </a:r>
            <a:endParaRPr lang="en-US" sz="900"/>
          </a:p>
        </p:txBody>
      </p:sp>
      <p:graphicFrame>
        <p:nvGraphicFramePr>
          <p:cNvPr id="4" name="Table 3">
            <a:extLst>
              <a:ext uri="{FF2B5EF4-FFF2-40B4-BE49-F238E27FC236}">
                <a16:creationId xmlns:a16="http://schemas.microsoft.com/office/drawing/2014/main" id="{D0137C8A-C735-75EF-3F88-18E59A061DD3}"/>
              </a:ext>
            </a:extLst>
          </p:cNvPr>
          <p:cNvGraphicFramePr>
            <a:graphicFrameLocks noGrp="1"/>
          </p:cNvGraphicFramePr>
          <p:nvPr>
            <p:extLst>
              <p:ext uri="{D42A27DB-BD31-4B8C-83A1-F6EECF244321}">
                <p14:modId xmlns:p14="http://schemas.microsoft.com/office/powerpoint/2010/main" val="2562709204"/>
              </p:ext>
            </p:extLst>
          </p:nvPr>
        </p:nvGraphicFramePr>
        <p:xfrm>
          <a:off x="608424" y="939767"/>
          <a:ext cx="7983010" cy="3263965"/>
        </p:xfrm>
        <a:graphic>
          <a:graphicData uri="http://schemas.openxmlformats.org/drawingml/2006/table">
            <a:tbl>
              <a:tblPr bandRow="1">
                <a:tableStyleId>{CAB0FF82-9D18-4747-81C7-64023AE3D9A8}</a:tableStyleId>
              </a:tblPr>
              <a:tblGrid>
                <a:gridCol w="510108">
                  <a:extLst>
                    <a:ext uri="{9D8B030D-6E8A-4147-A177-3AD203B41FA5}">
                      <a16:colId xmlns:a16="http://schemas.microsoft.com/office/drawing/2014/main" val="2425237487"/>
                    </a:ext>
                  </a:extLst>
                </a:gridCol>
                <a:gridCol w="2646910">
                  <a:extLst>
                    <a:ext uri="{9D8B030D-6E8A-4147-A177-3AD203B41FA5}">
                      <a16:colId xmlns:a16="http://schemas.microsoft.com/office/drawing/2014/main" val="3887230538"/>
                    </a:ext>
                  </a:extLst>
                </a:gridCol>
                <a:gridCol w="3384697">
                  <a:extLst>
                    <a:ext uri="{9D8B030D-6E8A-4147-A177-3AD203B41FA5}">
                      <a16:colId xmlns:a16="http://schemas.microsoft.com/office/drawing/2014/main" val="3421138400"/>
                    </a:ext>
                  </a:extLst>
                </a:gridCol>
                <a:gridCol w="549348">
                  <a:extLst>
                    <a:ext uri="{9D8B030D-6E8A-4147-A177-3AD203B41FA5}">
                      <a16:colId xmlns:a16="http://schemas.microsoft.com/office/drawing/2014/main" val="1208550194"/>
                    </a:ext>
                  </a:extLst>
                </a:gridCol>
                <a:gridCol w="891947">
                  <a:extLst>
                    <a:ext uri="{9D8B030D-6E8A-4147-A177-3AD203B41FA5}">
                      <a16:colId xmlns:a16="http://schemas.microsoft.com/office/drawing/2014/main" val="1519557114"/>
                    </a:ext>
                  </a:extLst>
                </a:gridCol>
              </a:tblGrid>
              <a:tr h="274672">
                <a:tc>
                  <a:txBody>
                    <a:bodyPr/>
                    <a:lstStyle/>
                    <a:p>
                      <a:pPr rtl="0" fontAlgn="base">
                        <a:lnSpc>
                          <a:spcPts val="1575"/>
                        </a:lnSpc>
                        <a:buNone/>
                      </a:pPr>
                      <a:r>
                        <a:rPr lang="en-US" sz="1200" b="1">
                          <a:solidFill>
                            <a:srgbClr val="000000"/>
                          </a:solidFill>
                          <a:effectLst/>
                          <a:latin typeface="Arial"/>
                        </a:rPr>
                        <a:t> ID</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User Story / Technical Story</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Acceptance Criteria</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SP</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lvl="0">
                        <a:lnSpc>
                          <a:spcPts val="1575"/>
                        </a:lnSpc>
                        <a:buNone/>
                      </a:pPr>
                      <a:r>
                        <a:rPr lang="en-US" sz="1200" b="1">
                          <a:solidFill>
                            <a:srgbClr val="000000"/>
                          </a:solidFill>
                          <a:effectLst/>
                          <a:latin typeface="Arial"/>
                        </a:rPr>
                        <a:t>Status</a:t>
                      </a:r>
                    </a:p>
                  </a:txBody>
                  <a:tcPr marL="98298" marR="98298" marT="49149" marB="49149">
                    <a:lnL w="10239">
                      <a:solidFill>
                        <a:srgbClr val="9E9E9E"/>
                      </a:solidFill>
                    </a:lnL>
                    <a:lnR w="10239">
                      <a:solidFill>
                        <a:srgbClr val="9E9E9E"/>
                      </a:solidFill>
                    </a:lnR>
                    <a:lnT w="10239">
                      <a:solidFill>
                        <a:srgbClr val="9E9E9E"/>
                      </a:solidFill>
                    </a:lnT>
                    <a:lnB w="10239">
                      <a:solidFill>
                        <a:srgbClr val="9E9E9E"/>
                      </a:solidFill>
                    </a:lnB>
                    <a:noFill/>
                  </a:tcPr>
                </a:tc>
                <a:extLst>
                  <a:ext uri="{0D108BD9-81ED-4DB2-BD59-A6C34878D82A}">
                    <a16:rowId xmlns:a16="http://schemas.microsoft.com/office/drawing/2014/main" val="590202626"/>
                  </a:ext>
                </a:extLst>
              </a:tr>
              <a:tr h="1143000">
                <a:tc>
                  <a:txBody>
                    <a:bodyPr/>
                    <a:lstStyle/>
                    <a:p>
                      <a:pPr algn="ctr" rtl="0" fontAlgn="auto">
                        <a:lnSpc>
                          <a:spcPts val="1275"/>
                        </a:lnSpc>
                        <a:buNone/>
                      </a:pPr>
                      <a:r>
                        <a:rPr lang="en-US" sz="1000">
                          <a:solidFill>
                            <a:srgbClr val="000000"/>
                          </a:solidFill>
                          <a:effectLst/>
                          <a:latin typeface="Arial"/>
                        </a:rPr>
                        <a:t>TS7</a:t>
                      </a:r>
                      <a:endParaRPr lang="en-US" sz="1400">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292A2E"/>
                          </a:solidFill>
                          <a:effectLst/>
                          <a:latin typeface="Arial"/>
                        </a:rPr>
                        <a:t>As a developer, I need to research and evaluate different AI models for real-time object detection and explore WebRTC and other methods for connecting the backend and frontend, so that we can select the most suitable technologies for our project’s requirements.</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000000"/>
                          </a:solidFill>
                          <a:effectLst/>
                          <a:latin typeface="Arial"/>
                        </a:rPr>
                        <a:t>The research should evaluate various AI models for real-time object detection and communication methods like WebRTC, comparing performance, scalability, security, and deployment requirements, and provide a recommendation based on the project's needs.</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algn="ctr" rtl="0" fontAlgn="base">
                        <a:lnSpc>
                          <a:spcPts val="1275"/>
                        </a:lnSpc>
                        <a:buNone/>
                      </a:pPr>
                      <a:r>
                        <a:rPr lang="en-US" sz="1000">
                          <a:solidFill>
                            <a:srgbClr val="000000"/>
                          </a:solidFill>
                          <a:effectLst/>
                          <a:latin typeface="Arial"/>
                        </a:rPr>
                        <a:t>5</a:t>
                      </a:r>
                      <a:endParaRPr lang="en-US">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lvl="0" algn="ctr">
                        <a:lnSpc>
                          <a:spcPts val="1275"/>
                        </a:lnSpc>
                        <a:buNone/>
                      </a:pPr>
                      <a:r>
                        <a:rPr lang="en-US" sz="1000">
                          <a:solidFill>
                            <a:srgbClr val="000000"/>
                          </a:solidFill>
                          <a:effectLst/>
                          <a:latin typeface="Arial"/>
                        </a:rPr>
                        <a:t>Completed</a:t>
                      </a:r>
                      <a:endParaRPr lang="en-US"/>
                    </a:p>
                  </a:txBody>
                  <a:tcPr marL="98298" marR="98298" marT="49149" marB="49149" anchor="ctr">
                    <a:lnL w="10239">
                      <a:solidFill>
                        <a:srgbClr val="9E9E9E"/>
                      </a:solidFill>
                    </a:lnL>
                    <a:lnR w="10239">
                      <a:solidFill>
                        <a:srgbClr val="9E9E9E"/>
                      </a:solidFill>
                    </a:lnR>
                    <a:lnT w="10239">
                      <a:solidFill>
                        <a:srgbClr val="9E9E9E"/>
                      </a:solidFill>
                    </a:lnT>
                    <a:lnB w="10239">
                      <a:solidFill>
                        <a:srgbClr val="9E9E9E"/>
                      </a:solidFill>
                    </a:lnB>
                    <a:noFill/>
                  </a:tcPr>
                </a:tc>
                <a:extLst>
                  <a:ext uri="{0D108BD9-81ED-4DB2-BD59-A6C34878D82A}">
                    <a16:rowId xmlns:a16="http://schemas.microsoft.com/office/drawing/2014/main" val="4224467951"/>
                  </a:ext>
                </a:extLst>
              </a:tr>
              <a:tr h="1594885">
                <a:tc>
                  <a:txBody>
                    <a:bodyPr/>
                    <a:lstStyle/>
                    <a:p>
                      <a:pPr algn="ctr" rtl="0" fontAlgn="base">
                        <a:lnSpc>
                          <a:spcPts val="1275"/>
                        </a:lnSpc>
                        <a:buNone/>
                      </a:pPr>
                      <a:r>
                        <a:rPr lang="en-US" sz="1000">
                          <a:solidFill>
                            <a:srgbClr val="000000"/>
                          </a:solidFill>
                          <a:effectLst/>
                          <a:latin typeface="Arial"/>
                        </a:rPr>
                        <a:t>TS8</a:t>
                      </a:r>
                      <a:endParaRPr lang="en-US">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292A2E"/>
                          </a:solidFill>
                          <a:effectLst/>
                          <a:latin typeface="Arial"/>
                        </a:rPr>
                        <a:t>As a developer, I need to create an diagrams(Architecture, Sequence, Class, ER, State, Context) for the entire product, which includes all core components, services, and interactions such as the frontend, backend, external APIs, database, and third-party integrations, so that the overall structure and flow of the system are clearly understood and can be implemented effectively.</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000000"/>
                          </a:solidFill>
                          <a:effectLst/>
                          <a:latin typeface="Arial"/>
                        </a:rPr>
                        <a:t>The architecture diagram should clearly represent all major components (functional and non-functional) of the product, their interactions, data flow, and error handling mechanisms, using a standard tool for easy understanding and team review.</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algn="ctr" rtl="0" fontAlgn="base">
                        <a:lnSpc>
                          <a:spcPts val="1275"/>
                        </a:lnSpc>
                        <a:buNone/>
                      </a:pPr>
                      <a:r>
                        <a:rPr lang="en-US" sz="1000">
                          <a:solidFill>
                            <a:srgbClr val="000000"/>
                          </a:solidFill>
                          <a:effectLst/>
                          <a:latin typeface="Arial"/>
                        </a:rPr>
                        <a:t>13</a:t>
                      </a:r>
                      <a:endParaRPr lang="en-US">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lvl="0" algn="ctr">
                        <a:lnSpc>
                          <a:spcPts val="1275"/>
                        </a:lnSpc>
                        <a:buNone/>
                      </a:pPr>
                      <a:r>
                        <a:rPr lang="en-US" sz="1000">
                          <a:solidFill>
                            <a:srgbClr val="000000"/>
                          </a:solidFill>
                          <a:effectLst/>
                          <a:latin typeface="Arial"/>
                        </a:rPr>
                        <a:t>Completed</a:t>
                      </a:r>
                    </a:p>
                  </a:txBody>
                  <a:tcPr marL="98298" marR="98298" marT="49149" marB="49149" anchor="ctr">
                    <a:lnL w="10239">
                      <a:solidFill>
                        <a:srgbClr val="9E9E9E"/>
                      </a:solidFill>
                    </a:lnL>
                    <a:lnR w="10239">
                      <a:solidFill>
                        <a:srgbClr val="9E9E9E"/>
                      </a:solidFill>
                    </a:lnR>
                    <a:lnT w="10239">
                      <a:solidFill>
                        <a:srgbClr val="9E9E9E"/>
                      </a:solidFill>
                    </a:lnT>
                    <a:lnB w="10239">
                      <a:solidFill>
                        <a:srgbClr val="9E9E9E"/>
                      </a:solidFill>
                    </a:lnB>
                    <a:noFill/>
                  </a:tcPr>
                </a:tc>
                <a:extLst>
                  <a:ext uri="{0D108BD9-81ED-4DB2-BD59-A6C34878D82A}">
                    <a16:rowId xmlns:a16="http://schemas.microsoft.com/office/drawing/2014/main" val="3095599652"/>
                  </a:ext>
                </a:extLst>
              </a:tr>
            </a:tbl>
          </a:graphicData>
        </a:graphic>
      </p:graphicFrame>
    </p:spTree>
    <p:extLst>
      <p:ext uri="{BB962C8B-B14F-4D97-AF65-F5344CB8AC3E}">
        <p14:creationId xmlns:p14="http://schemas.microsoft.com/office/powerpoint/2010/main" val="2780271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73867-7D13-CC69-0ABD-D926D248BC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8C4D0B-B721-4DFD-4C16-11C959988FA3}"/>
              </a:ext>
            </a:extLst>
          </p:cNvPr>
          <p:cNvSpPr>
            <a:spLocks noGrp="1"/>
          </p:cNvSpPr>
          <p:nvPr>
            <p:ph type="title"/>
          </p:nvPr>
        </p:nvSpPr>
        <p:spPr>
          <a:xfrm>
            <a:off x="720000" y="174721"/>
            <a:ext cx="7704000" cy="664500"/>
          </a:xfrm>
        </p:spPr>
        <p:txBody>
          <a:bodyPr/>
          <a:lstStyle/>
          <a:p>
            <a:r>
              <a:rPr lang="en-US"/>
              <a:t>Sprint 1 User Stories</a:t>
            </a:r>
            <a:endParaRPr lang="en-US" sz="900"/>
          </a:p>
        </p:txBody>
      </p:sp>
      <p:graphicFrame>
        <p:nvGraphicFramePr>
          <p:cNvPr id="4" name="Table 3">
            <a:extLst>
              <a:ext uri="{FF2B5EF4-FFF2-40B4-BE49-F238E27FC236}">
                <a16:creationId xmlns:a16="http://schemas.microsoft.com/office/drawing/2014/main" id="{6C5397ED-D22F-587F-92C1-D28696FB3E71}"/>
              </a:ext>
            </a:extLst>
          </p:cNvPr>
          <p:cNvGraphicFramePr>
            <a:graphicFrameLocks noGrp="1"/>
          </p:cNvGraphicFramePr>
          <p:nvPr>
            <p:extLst>
              <p:ext uri="{D42A27DB-BD31-4B8C-83A1-F6EECF244321}">
                <p14:modId xmlns:p14="http://schemas.microsoft.com/office/powerpoint/2010/main" val="332249402"/>
              </p:ext>
            </p:extLst>
          </p:nvPr>
        </p:nvGraphicFramePr>
        <p:xfrm>
          <a:off x="608424" y="939767"/>
          <a:ext cx="7983010" cy="2670049"/>
        </p:xfrm>
        <a:graphic>
          <a:graphicData uri="http://schemas.openxmlformats.org/drawingml/2006/table">
            <a:tbl>
              <a:tblPr bandRow="1">
                <a:tableStyleId>{CAB0FF82-9D18-4747-81C7-64023AE3D9A8}</a:tableStyleId>
              </a:tblPr>
              <a:tblGrid>
                <a:gridCol w="510108">
                  <a:extLst>
                    <a:ext uri="{9D8B030D-6E8A-4147-A177-3AD203B41FA5}">
                      <a16:colId xmlns:a16="http://schemas.microsoft.com/office/drawing/2014/main" val="2425237487"/>
                    </a:ext>
                  </a:extLst>
                </a:gridCol>
                <a:gridCol w="2646910">
                  <a:extLst>
                    <a:ext uri="{9D8B030D-6E8A-4147-A177-3AD203B41FA5}">
                      <a16:colId xmlns:a16="http://schemas.microsoft.com/office/drawing/2014/main" val="3887230538"/>
                    </a:ext>
                  </a:extLst>
                </a:gridCol>
                <a:gridCol w="3384697">
                  <a:extLst>
                    <a:ext uri="{9D8B030D-6E8A-4147-A177-3AD203B41FA5}">
                      <a16:colId xmlns:a16="http://schemas.microsoft.com/office/drawing/2014/main" val="3421138400"/>
                    </a:ext>
                  </a:extLst>
                </a:gridCol>
                <a:gridCol w="549348">
                  <a:extLst>
                    <a:ext uri="{9D8B030D-6E8A-4147-A177-3AD203B41FA5}">
                      <a16:colId xmlns:a16="http://schemas.microsoft.com/office/drawing/2014/main" val="1208550194"/>
                    </a:ext>
                  </a:extLst>
                </a:gridCol>
                <a:gridCol w="891947">
                  <a:extLst>
                    <a:ext uri="{9D8B030D-6E8A-4147-A177-3AD203B41FA5}">
                      <a16:colId xmlns:a16="http://schemas.microsoft.com/office/drawing/2014/main" val="1519557114"/>
                    </a:ext>
                  </a:extLst>
                </a:gridCol>
              </a:tblGrid>
              <a:tr h="274672">
                <a:tc>
                  <a:txBody>
                    <a:bodyPr/>
                    <a:lstStyle/>
                    <a:p>
                      <a:pPr rtl="0" fontAlgn="base">
                        <a:lnSpc>
                          <a:spcPts val="1575"/>
                        </a:lnSpc>
                        <a:buNone/>
                      </a:pPr>
                      <a:r>
                        <a:rPr lang="en-US" sz="1200" b="1">
                          <a:solidFill>
                            <a:srgbClr val="000000"/>
                          </a:solidFill>
                          <a:effectLst/>
                          <a:latin typeface="Arial"/>
                        </a:rPr>
                        <a:t> ID</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User Story / Technical Story</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Acceptance Criteria</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SP</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lvl="0">
                        <a:lnSpc>
                          <a:spcPts val="1575"/>
                        </a:lnSpc>
                        <a:buNone/>
                      </a:pPr>
                      <a:r>
                        <a:rPr lang="en-US" sz="1200" b="1">
                          <a:solidFill>
                            <a:srgbClr val="000000"/>
                          </a:solidFill>
                          <a:effectLst/>
                          <a:latin typeface="Arial"/>
                        </a:rPr>
                        <a:t>Status</a:t>
                      </a:r>
                    </a:p>
                  </a:txBody>
                  <a:tcPr marL="98298" marR="98298" marT="49149" marB="49149">
                    <a:lnL w="10239">
                      <a:solidFill>
                        <a:srgbClr val="9E9E9E"/>
                      </a:solidFill>
                    </a:lnL>
                    <a:lnR w="10239">
                      <a:solidFill>
                        <a:srgbClr val="9E9E9E"/>
                      </a:solidFill>
                    </a:lnR>
                    <a:lnT w="10239">
                      <a:solidFill>
                        <a:srgbClr val="9E9E9E"/>
                      </a:solidFill>
                    </a:lnT>
                    <a:lnB w="10239">
                      <a:solidFill>
                        <a:srgbClr val="9E9E9E"/>
                      </a:solidFill>
                    </a:lnB>
                    <a:noFill/>
                  </a:tcPr>
                </a:tc>
                <a:extLst>
                  <a:ext uri="{0D108BD9-81ED-4DB2-BD59-A6C34878D82A}">
                    <a16:rowId xmlns:a16="http://schemas.microsoft.com/office/drawing/2014/main" val="590202626"/>
                  </a:ext>
                </a:extLst>
              </a:tr>
              <a:tr h="1143000">
                <a:tc>
                  <a:txBody>
                    <a:bodyPr/>
                    <a:lstStyle/>
                    <a:p>
                      <a:pPr algn="ctr" rtl="0" fontAlgn="auto">
                        <a:lnSpc>
                          <a:spcPts val="1275"/>
                        </a:lnSpc>
                        <a:buNone/>
                      </a:pPr>
                      <a:r>
                        <a:rPr lang="en-US" sz="1000">
                          <a:solidFill>
                            <a:srgbClr val="000000"/>
                          </a:solidFill>
                          <a:effectLst/>
                          <a:latin typeface="Arial"/>
                        </a:rPr>
                        <a:t>TS7</a:t>
                      </a:r>
                      <a:endParaRPr lang="en-US" sz="1400">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292A2E"/>
                          </a:solidFill>
                          <a:effectLst/>
                          <a:latin typeface="Arial"/>
                        </a:rPr>
                        <a:t>As a developer, I need to research and evaluate different AI models for real-time object detection and explore WebRTC and other methods for connecting the backend and frontend, so that we can select the most suitable technologies for our project’s requirements.</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000000"/>
                          </a:solidFill>
                          <a:effectLst/>
                          <a:latin typeface="Arial"/>
                        </a:rPr>
                        <a:t>The research should evaluate various AI models for real-time object detection and communication methods like WebRTC, comparing performance, scalability, security, and deployment requirements, and provide a recommendation based on the project's needs.</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algn="ctr" rtl="0" fontAlgn="base">
                        <a:lnSpc>
                          <a:spcPts val="1275"/>
                        </a:lnSpc>
                        <a:buNone/>
                      </a:pPr>
                      <a:r>
                        <a:rPr lang="en-US" sz="1000">
                          <a:solidFill>
                            <a:srgbClr val="000000"/>
                          </a:solidFill>
                          <a:effectLst/>
                          <a:latin typeface="Arial"/>
                        </a:rPr>
                        <a:t>5</a:t>
                      </a:r>
                      <a:endParaRPr lang="en-US">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lvl="0" algn="ctr">
                        <a:lnSpc>
                          <a:spcPts val="1275"/>
                        </a:lnSpc>
                        <a:buNone/>
                      </a:pPr>
                      <a:r>
                        <a:rPr lang="en-US" sz="1000">
                          <a:solidFill>
                            <a:srgbClr val="000000"/>
                          </a:solidFill>
                          <a:effectLst/>
                          <a:latin typeface="Arial"/>
                        </a:rPr>
                        <a:t>Completed</a:t>
                      </a:r>
                      <a:endParaRPr lang="en-US"/>
                    </a:p>
                  </a:txBody>
                  <a:tcPr marL="98298" marR="98298" marT="49149" marB="49149" anchor="ctr">
                    <a:lnL w="10239">
                      <a:solidFill>
                        <a:srgbClr val="9E9E9E"/>
                      </a:solidFill>
                    </a:lnL>
                    <a:lnR w="10239">
                      <a:solidFill>
                        <a:srgbClr val="9E9E9E"/>
                      </a:solidFill>
                    </a:lnR>
                    <a:lnT w="10239">
                      <a:solidFill>
                        <a:srgbClr val="9E9E9E"/>
                      </a:solidFill>
                    </a:lnT>
                    <a:lnB w="10239"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224467951"/>
                  </a:ext>
                </a:extLst>
              </a:tr>
              <a:tr h="1143000">
                <a:tc>
                  <a:txBody>
                    <a:bodyPr/>
                    <a:lstStyle/>
                    <a:p>
                      <a:pPr lvl="0" algn="ctr">
                        <a:lnSpc>
                          <a:spcPts val="1275"/>
                        </a:lnSpc>
                        <a:buNone/>
                      </a:pPr>
                      <a:r>
                        <a:rPr lang="en-US" sz="1000">
                          <a:solidFill>
                            <a:srgbClr val="000000"/>
                          </a:solidFill>
                          <a:effectLst/>
                          <a:latin typeface="Arial"/>
                        </a:rPr>
                        <a:t>TS9</a:t>
                      </a:r>
                    </a:p>
                  </a:txBody>
                  <a:tcPr marL="98298" marR="98298" marT="49149" marB="49149" anchor="ctr">
                    <a:lnL w="10239">
                      <a:solidFill>
                        <a:srgbClr val="9E9E9E"/>
                      </a:solidFill>
                    </a:lnL>
                    <a:lnR w="10239">
                      <a:solidFill>
                        <a:srgbClr val="9E9E9E"/>
                      </a:solidFill>
                    </a:lnR>
                    <a:lnT w="10239">
                      <a:solidFill>
                        <a:srgbClr val="9E9E9E"/>
                      </a:solidFill>
                    </a:lnT>
                    <a:lnB w="10239">
                      <a:solidFill>
                        <a:srgbClr val="9E9E9E"/>
                      </a:solidFill>
                    </a:lnB>
                    <a:noFill/>
                  </a:tcPr>
                </a:tc>
                <a:tc>
                  <a:txBody>
                    <a:bodyPr/>
                    <a:lstStyle/>
                    <a:p>
                      <a:pPr lvl="0">
                        <a:lnSpc>
                          <a:spcPts val="1275"/>
                        </a:lnSpc>
                        <a:buNone/>
                      </a:pPr>
                      <a:r>
                        <a:rPr lang="en-US" sz="1000" b="0" i="0" u="none" strike="noStrike" noProof="0">
                          <a:solidFill>
                            <a:srgbClr val="292A2E"/>
                          </a:solidFill>
                          <a:effectLst/>
                          <a:latin typeface="Arial"/>
                        </a:rPr>
                        <a:t>As the Project Manager, I want to ensure seamless coordination between technical components and stakeholders, So that the system meets both user needs and technical specifications.</a:t>
                      </a:r>
                      <a:endParaRPr lang="en-US"/>
                    </a:p>
                  </a:txBody>
                  <a:tcPr marL="98298" marR="98298" marT="49149" marB="49149">
                    <a:lnL w="10239">
                      <a:solidFill>
                        <a:srgbClr val="9E9E9E"/>
                      </a:solidFill>
                    </a:lnL>
                    <a:lnR w="10239">
                      <a:solidFill>
                        <a:srgbClr val="9E9E9E"/>
                      </a:solidFill>
                    </a:lnR>
                    <a:lnT w="10239">
                      <a:solidFill>
                        <a:srgbClr val="9E9E9E"/>
                      </a:solidFill>
                    </a:lnT>
                    <a:lnB w="10239">
                      <a:solidFill>
                        <a:srgbClr val="9E9E9E"/>
                      </a:solidFill>
                    </a:lnB>
                    <a:noFill/>
                  </a:tcPr>
                </a:tc>
                <a:tc>
                  <a:txBody>
                    <a:bodyPr/>
                    <a:lstStyle/>
                    <a:p>
                      <a:pPr lvl="0">
                        <a:lnSpc>
                          <a:spcPts val="1275"/>
                        </a:lnSpc>
                        <a:buNone/>
                      </a:pPr>
                      <a:r>
                        <a:rPr lang="en-US" sz="1000" b="0" i="0" u="none" strike="noStrike" noProof="0">
                          <a:solidFill>
                            <a:srgbClr val="000000"/>
                          </a:solidFill>
                          <a:effectLst/>
                          <a:latin typeface="Arial"/>
                        </a:rPr>
                        <a:t>The system should facilitate regular communication between stakeholders and the development team, track progress against project goals, ensure alignment between user needs and technical specifications, and maintain clear documentation for all key technical components and requirements</a:t>
                      </a:r>
                      <a:endParaRPr lang="en-US"/>
                    </a:p>
                  </a:txBody>
                  <a:tcPr marL="98298" marR="98298" marT="49149" marB="49149">
                    <a:lnL w="10239">
                      <a:solidFill>
                        <a:srgbClr val="9E9E9E"/>
                      </a:solidFill>
                    </a:lnL>
                    <a:lnR w="10239">
                      <a:solidFill>
                        <a:srgbClr val="9E9E9E"/>
                      </a:solidFill>
                    </a:lnR>
                    <a:lnT w="10239">
                      <a:solidFill>
                        <a:srgbClr val="9E9E9E"/>
                      </a:solidFill>
                    </a:lnT>
                    <a:lnB w="10239">
                      <a:solidFill>
                        <a:srgbClr val="9E9E9E"/>
                      </a:solidFill>
                    </a:lnB>
                    <a:noFill/>
                  </a:tcPr>
                </a:tc>
                <a:tc>
                  <a:txBody>
                    <a:bodyPr/>
                    <a:lstStyle/>
                    <a:p>
                      <a:pPr lvl="0" algn="ctr">
                        <a:lnSpc>
                          <a:spcPts val="1275"/>
                        </a:lnSpc>
                        <a:buNone/>
                      </a:pPr>
                      <a:r>
                        <a:rPr lang="en-US" sz="1000">
                          <a:solidFill>
                            <a:srgbClr val="000000"/>
                          </a:solidFill>
                          <a:effectLst/>
                          <a:latin typeface="Arial"/>
                        </a:rPr>
                        <a:t>1</a:t>
                      </a:r>
                    </a:p>
                  </a:txBody>
                  <a:tcPr marL="98298" marR="98298" marT="49149" marB="49149" anchor="ctr">
                    <a:lnL w="10239">
                      <a:solidFill>
                        <a:srgbClr val="9E9E9E"/>
                      </a:solidFill>
                    </a:lnL>
                    <a:lnR w="10239">
                      <a:solidFill>
                        <a:srgbClr val="9E9E9E"/>
                      </a:solidFill>
                    </a:lnR>
                    <a:lnT w="10239">
                      <a:solidFill>
                        <a:srgbClr val="9E9E9E"/>
                      </a:solidFill>
                    </a:lnT>
                    <a:lnB w="10239">
                      <a:solidFill>
                        <a:srgbClr val="9E9E9E"/>
                      </a:solidFill>
                    </a:lnB>
                    <a:noFill/>
                  </a:tcPr>
                </a:tc>
                <a:tc>
                  <a:txBody>
                    <a:bodyPr/>
                    <a:lstStyle/>
                    <a:p>
                      <a:pPr lvl="0" algn="ctr">
                        <a:lnSpc>
                          <a:spcPts val="1275"/>
                        </a:lnSpc>
                        <a:buNone/>
                      </a:pPr>
                      <a:r>
                        <a:rPr lang="en-US" sz="1000">
                          <a:solidFill>
                            <a:srgbClr val="000000"/>
                          </a:solidFill>
                          <a:effectLst/>
                          <a:latin typeface="Arial"/>
                        </a:rPr>
                        <a:t>Completed</a:t>
                      </a:r>
                    </a:p>
                  </a:txBody>
                  <a:tcPr marL="98298" marR="98298" marT="49149" marB="49149" anchor="ctr">
                    <a:lnL w="10239">
                      <a:solidFill>
                        <a:srgbClr val="9E9E9E"/>
                      </a:solidFill>
                    </a:lnL>
                    <a:lnR w="10239">
                      <a:solidFill>
                        <a:srgbClr val="9E9E9E"/>
                      </a:solidFill>
                    </a:lnR>
                    <a:lnT w="10239">
                      <a:solidFill>
                        <a:srgbClr val="9E9E9E"/>
                      </a:solidFill>
                    </a:lnT>
                    <a:lnB w="10239">
                      <a:solidFill>
                        <a:srgbClr val="9E9E9E"/>
                      </a:solidFill>
                    </a:lnB>
                    <a:noFill/>
                  </a:tcPr>
                </a:tc>
                <a:extLst>
                  <a:ext uri="{0D108BD9-81ED-4DB2-BD59-A6C34878D82A}">
                    <a16:rowId xmlns:a16="http://schemas.microsoft.com/office/drawing/2014/main" val="2849530623"/>
                  </a:ext>
                </a:extLst>
              </a:tr>
            </a:tbl>
          </a:graphicData>
        </a:graphic>
      </p:graphicFrame>
      <p:sp>
        <p:nvSpPr>
          <p:cNvPr id="9" name="TextBox 8">
            <a:extLst>
              <a:ext uri="{FF2B5EF4-FFF2-40B4-BE49-F238E27FC236}">
                <a16:creationId xmlns:a16="http://schemas.microsoft.com/office/drawing/2014/main" id="{F95AAFF2-0B49-38B4-25DC-D2AB72E81EE0}"/>
              </a:ext>
            </a:extLst>
          </p:cNvPr>
          <p:cNvSpPr txBox="1"/>
          <p:nvPr/>
        </p:nvSpPr>
        <p:spPr>
          <a:xfrm>
            <a:off x="1067876" y="4341628"/>
            <a:ext cx="46783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Committed Story Points on Sprint 1: 45</a:t>
            </a:r>
            <a:endParaRPr lang="en-US" b="1"/>
          </a:p>
        </p:txBody>
      </p:sp>
    </p:spTree>
    <p:extLst>
      <p:ext uri="{BB962C8B-B14F-4D97-AF65-F5344CB8AC3E}">
        <p14:creationId xmlns:p14="http://schemas.microsoft.com/office/powerpoint/2010/main" val="1501898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6C08F-3EE1-AD23-EE53-6B1753E42318}"/>
            </a:ext>
          </a:extLst>
        </p:cNvPr>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AD1894-004B-E231-0144-4CB4F8CC8BE4}"/>
              </a:ext>
              <a:ext uri="{147F2762-F138-4A5C-976F-8EAC2B608ADB}">
                <a16:predDERef xmlns:a16="http://schemas.microsoft.com/office/drawing/2014/main" pred="{073EF1D5-B0DE-260D-264A-128B23745302}"/>
              </a:ext>
            </a:extLst>
          </p:cNvPr>
          <p:cNvGraphicFramePr>
            <a:graphicFrameLocks/>
          </p:cNvGraphicFramePr>
          <p:nvPr>
            <p:extLst>
              <p:ext uri="{D42A27DB-BD31-4B8C-83A1-F6EECF244321}">
                <p14:modId xmlns:p14="http://schemas.microsoft.com/office/powerpoint/2010/main" val="1160255794"/>
              </p:ext>
            </p:extLst>
          </p:nvPr>
        </p:nvGraphicFramePr>
        <p:xfrm>
          <a:off x="1509061" y="753675"/>
          <a:ext cx="4972050" cy="300037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7ACBCDB5-D351-0AA2-CA45-AB9B40F40E0B}"/>
              </a:ext>
            </a:extLst>
          </p:cNvPr>
          <p:cNvSpPr txBox="1"/>
          <p:nvPr/>
        </p:nvSpPr>
        <p:spPr>
          <a:xfrm>
            <a:off x="1179124" y="4070269"/>
            <a:ext cx="67838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Sprint 1 committed 45 story points and completed 45 story points.</a:t>
            </a:r>
          </a:p>
        </p:txBody>
      </p:sp>
    </p:spTree>
    <p:extLst>
      <p:ext uri="{BB962C8B-B14F-4D97-AF65-F5344CB8AC3E}">
        <p14:creationId xmlns:p14="http://schemas.microsoft.com/office/powerpoint/2010/main" val="1550611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D1601-8177-143E-1BCA-4E37355DD1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3D74D6-6E91-71DE-52E8-248FB012821F}"/>
              </a:ext>
            </a:extLst>
          </p:cNvPr>
          <p:cNvSpPr>
            <a:spLocks noGrp="1"/>
          </p:cNvSpPr>
          <p:nvPr>
            <p:ph type="title"/>
          </p:nvPr>
        </p:nvSpPr>
        <p:spPr>
          <a:xfrm>
            <a:off x="720000" y="174721"/>
            <a:ext cx="7704000" cy="664500"/>
          </a:xfrm>
        </p:spPr>
        <p:txBody>
          <a:bodyPr/>
          <a:lstStyle/>
          <a:p>
            <a:r>
              <a:rPr lang="en-US"/>
              <a:t>Sprint 2 User Stories</a:t>
            </a:r>
            <a:endParaRPr lang="en-US" sz="900"/>
          </a:p>
        </p:txBody>
      </p:sp>
      <p:graphicFrame>
        <p:nvGraphicFramePr>
          <p:cNvPr id="6" name="Table 5">
            <a:extLst>
              <a:ext uri="{FF2B5EF4-FFF2-40B4-BE49-F238E27FC236}">
                <a16:creationId xmlns:a16="http://schemas.microsoft.com/office/drawing/2014/main" id="{0AE4914D-8920-3BE0-D398-6A16CD97B74E}"/>
              </a:ext>
            </a:extLst>
          </p:cNvPr>
          <p:cNvGraphicFramePr>
            <a:graphicFrameLocks noGrp="1"/>
          </p:cNvGraphicFramePr>
          <p:nvPr>
            <p:extLst>
              <p:ext uri="{D42A27DB-BD31-4B8C-83A1-F6EECF244321}">
                <p14:modId xmlns:p14="http://schemas.microsoft.com/office/powerpoint/2010/main" val="2201346528"/>
              </p:ext>
            </p:extLst>
          </p:nvPr>
        </p:nvGraphicFramePr>
        <p:xfrm>
          <a:off x="883498" y="1146976"/>
          <a:ext cx="7365286" cy="3129480"/>
        </p:xfrm>
        <a:graphic>
          <a:graphicData uri="http://schemas.openxmlformats.org/drawingml/2006/table">
            <a:tbl>
              <a:tblPr bandRow="1">
                <a:tableStyleId>{CAB0FF82-9D18-4747-81C7-64023AE3D9A8}</a:tableStyleId>
              </a:tblPr>
              <a:tblGrid>
                <a:gridCol w="480526">
                  <a:extLst>
                    <a:ext uri="{9D8B030D-6E8A-4147-A177-3AD203B41FA5}">
                      <a16:colId xmlns:a16="http://schemas.microsoft.com/office/drawing/2014/main" val="1155617560"/>
                    </a:ext>
                  </a:extLst>
                </a:gridCol>
                <a:gridCol w="2493432">
                  <a:extLst>
                    <a:ext uri="{9D8B030D-6E8A-4147-A177-3AD203B41FA5}">
                      <a16:colId xmlns:a16="http://schemas.microsoft.com/office/drawing/2014/main" val="3055722291"/>
                    </a:ext>
                  </a:extLst>
                </a:gridCol>
                <a:gridCol w="3148563">
                  <a:extLst>
                    <a:ext uri="{9D8B030D-6E8A-4147-A177-3AD203B41FA5}">
                      <a16:colId xmlns:a16="http://schemas.microsoft.com/office/drawing/2014/main" val="2744485957"/>
                    </a:ext>
                  </a:extLst>
                </a:gridCol>
                <a:gridCol w="431171">
                  <a:extLst>
                    <a:ext uri="{9D8B030D-6E8A-4147-A177-3AD203B41FA5}">
                      <a16:colId xmlns:a16="http://schemas.microsoft.com/office/drawing/2014/main" val="2676866516"/>
                    </a:ext>
                  </a:extLst>
                </a:gridCol>
                <a:gridCol w="811594">
                  <a:extLst>
                    <a:ext uri="{9D8B030D-6E8A-4147-A177-3AD203B41FA5}">
                      <a16:colId xmlns:a16="http://schemas.microsoft.com/office/drawing/2014/main" val="4005483661"/>
                    </a:ext>
                  </a:extLst>
                </a:gridCol>
              </a:tblGrid>
              <a:tr h="246125">
                <a:tc>
                  <a:txBody>
                    <a:bodyPr/>
                    <a:lstStyle/>
                    <a:p>
                      <a:pPr algn="l" rtl="0" fontAlgn="base">
                        <a:lnSpc>
                          <a:spcPts val="1425"/>
                        </a:lnSpc>
                        <a:buNone/>
                      </a:pPr>
                      <a:r>
                        <a:rPr lang="en-US" sz="1200" b="1" i="0" u="none" strike="noStrike">
                          <a:solidFill>
                            <a:srgbClr val="000000"/>
                          </a:solidFill>
                          <a:effectLst/>
                          <a:latin typeface="Arial"/>
                        </a:rPr>
                        <a:t> ID</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User Story / Technical Story</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Acceptance Criteria</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SP</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1" i="0" u="none" strike="noStrike">
                          <a:solidFill>
                            <a:srgbClr val="000000"/>
                          </a:solidFill>
                          <a:effectLst/>
                          <a:latin typeface="Arial"/>
                        </a:rPr>
                        <a:t>status</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063483400"/>
                  </a:ext>
                </a:extLst>
              </a:tr>
              <a:tr h="641684">
                <a:tc>
                  <a:txBody>
                    <a:bodyPr/>
                    <a:lstStyle/>
                    <a:p>
                      <a:pPr algn="ctr" rtl="0" fontAlgn="auto">
                        <a:lnSpc>
                          <a:spcPts val="1200"/>
                        </a:lnSpc>
                        <a:buNone/>
                      </a:pPr>
                      <a:r>
                        <a:rPr lang="en-US" sz="1000" b="0" i="0" u="none" strike="noStrike">
                          <a:solidFill>
                            <a:srgbClr val="000000"/>
                          </a:solidFill>
                          <a:effectLst/>
                          <a:latin typeface="Arial"/>
                        </a:rPr>
                        <a:t>US1</a:t>
                      </a: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292A2E"/>
                          </a:solidFill>
                          <a:effectLst/>
                          <a:latin typeface="Arial"/>
                        </a:rPr>
                        <a:t>As a visually impaired user,</a:t>
                      </a:r>
                      <a:br>
                        <a:rPr lang="en-US" sz="1000" b="0" i="0">
                          <a:solidFill>
                            <a:srgbClr val="000000"/>
                          </a:solidFill>
                          <a:effectLst/>
                          <a:latin typeface="Arial"/>
                        </a:rPr>
                      </a:br>
                      <a:r>
                        <a:rPr lang="en-US" sz="1000" b="0" i="0" u="none" strike="noStrike">
                          <a:solidFill>
                            <a:srgbClr val="292A2E"/>
                          </a:solidFill>
                          <a:effectLst/>
                          <a:latin typeface="Arial"/>
                        </a:rPr>
                        <a:t>I want to receive real-time alerts when objects are detected through my phone camera</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The </a:t>
                      </a:r>
                      <a:r>
                        <a:rPr lang="en-US" sz="1000" b="0" i="0" u="none" strike="noStrike" err="1">
                          <a:solidFill>
                            <a:srgbClr val="000000"/>
                          </a:solidFill>
                          <a:effectLst/>
                          <a:latin typeface="Arial"/>
                        </a:rPr>
                        <a:t>FastAPI</a:t>
                      </a:r>
                      <a:r>
                        <a:rPr lang="en-US" sz="1000" b="0" i="0" u="none" strike="noStrike">
                          <a:solidFill>
                            <a:srgbClr val="000000"/>
                          </a:solidFill>
                          <a:effectLst/>
                          <a:latin typeface="Arial"/>
                        </a:rPr>
                        <a:t> backend should process frames using the YOLO model and return a JSON object with detected obstacles or important objects (e.g., door, chair, or pedestrian), ensuring minimal delay for real-time assistance.</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5</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a:solidFill>
                            <a:srgbClr val="000000"/>
                          </a:solidFill>
                          <a:effectLst/>
                          <a:latin typeface="Arial"/>
                        </a:rPr>
                        <a:t>Completed</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331919968"/>
                  </a:ext>
                </a:extLst>
              </a:tr>
              <a:tr h="773537">
                <a:tc>
                  <a:txBody>
                    <a:bodyPr/>
                    <a:lstStyle/>
                    <a:p>
                      <a:pPr algn="ctr" rtl="0" fontAlgn="base">
                        <a:lnSpc>
                          <a:spcPts val="1200"/>
                        </a:lnSpc>
                        <a:buNone/>
                      </a:pPr>
                      <a:r>
                        <a:rPr lang="en-US" sz="1000" b="0" i="0" u="none" strike="noStrike">
                          <a:solidFill>
                            <a:srgbClr val="000000"/>
                          </a:solidFill>
                          <a:effectLst/>
                          <a:latin typeface="Arial"/>
                        </a:rPr>
                        <a:t>US2</a:t>
                      </a:r>
                      <a:endParaRPr lang="en-US" sz="1000" b="0" i="0">
                        <a:solidFill>
                          <a:srgbClr val="000000"/>
                        </a:solidFill>
                        <a:effectLst/>
                        <a:latin typeface="Arial"/>
                      </a:endParaRP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As a visually impaired user, I want an intuitive interface that allows me to easily capture images using my phone camera, so that the system can analyze the surroundings and help me navigate safely.</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The application must provide an accessible interface that allows visually impaired users to easily capture images through the phone camera and receive real-time audio feedback on detected objects.</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8</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802251714"/>
                  </a:ext>
                </a:extLst>
              </a:tr>
              <a:tr h="914180">
                <a:tc>
                  <a:txBody>
                    <a:bodyPr/>
                    <a:lstStyle/>
                    <a:p>
                      <a:pPr algn="ctr" rtl="0" fontAlgn="base">
                        <a:lnSpc>
                          <a:spcPts val="1200"/>
                        </a:lnSpc>
                        <a:buNone/>
                      </a:pPr>
                      <a:r>
                        <a:rPr lang="en-US" sz="1000" b="0" i="0" u="none" strike="noStrike">
                          <a:solidFill>
                            <a:srgbClr val="000000"/>
                          </a:solidFill>
                          <a:effectLst/>
                          <a:latin typeface="Arial"/>
                        </a:rPr>
                        <a:t>US3</a:t>
                      </a:r>
                      <a:endParaRPr lang="en-US" sz="1000" b="0" i="0">
                        <a:solidFill>
                          <a:srgbClr val="000000"/>
                        </a:solidFill>
                        <a:effectLst/>
                        <a:latin typeface="Arial"/>
                      </a:endParaRP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As a visually impaired user, I want the system to describe detected objects in my surroundings through text-to-speech, so that I can receive real-time auditory feedback and safely navigate my environment.</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The system should accurately identify objects in the user's surroundings and provide clear, real-time auditory descriptions through text-to-speech, ensuring the user can understand and navigate their environment safely</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8</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540818133"/>
                  </a:ext>
                </a:extLst>
              </a:tr>
            </a:tbl>
          </a:graphicData>
        </a:graphic>
      </p:graphicFrame>
    </p:spTree>
    <p:extLst>
      <p:ext uri="{BB962C8B-B14F-4D97-AF65-F5344CB8AC3E}">
        <p14:creationId xmlns:p14="http://schemas.microsoft.com/office/powerpoint/2010/main" val="304718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6FEC1-8C6C-1BB7-2BD1-B70BB87818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8BA8C7-DA80-0753-DAA8-804796AD2DBD}"/>
              </a:ext>
            </a:extLst>
          </p:cNvPr>
          <p:cNvSpPr>
            <a:spLocks noGrp="1"/>
          </p:cNvSpPr>
          <p:nvPr>
            <p:ph type="title"/>
          </p:nvPr>
        </p:nvSpPr>
        <p:spPr>
          <a:xfrm>
            <a:off x="720000" y="174721"/>
            <a:ext cx="7704000" cy="664500"/>
          </a:xfrm>
        </p:spPr>
        <p:txBody>
          <a:bodyPr/>
          <a:lstStyle/>
          <a:p>
            <a:r>
              <a:rPr lang="en-US"/>
              <a:t>Sprint 2 User Stories</a:t>
            </a:r>
            <a:endParaRPr lang="en-US" sz="900"/>
          </a:p>
        </p:txBody>
      </p:sp>
      <p:graphicFrame>
        <p:nvGraphicFramePr>
          <p:cNvPr id="6" name="Table 5">
            <a:extLst>
              <a:ext uri="{FF2B5EF4-FFF2-40B4-BE49-F238E27FC236}">
                <a16:creationId xmlns:a16="http://schemas.microsoft.com/office/drawing/2014/main" id="{F90F08D9-3489-74F6-035F-40B5F0D93967}"/>
              </a:ext>
            </a:extLst>
          </p:cNvPr>
          <p:cNvGraphicFramePr>
            <a:graphicFrameLocks noGrp="1"/>
          </p:cNvGraphicFramePr>
          <p:nvPr>
            <p:extLst>
              <p:ext uri="{D42A27DB-BD31-4B8C-83A1-F6EECF244321}">
                <p14:modId xmlns:p14="http://schemas.microsoft.com/office/powerpoint/2010/main" val="1050298598"/>
              </p:ext>
            </p:extLst>
          </p:nvPr>
        </p:nvGraphicFramePr>
        <p:xfrm>
          <a:off x="818862" y="892912"/>
          <a:ext cx="7861038" cy="3355597"/>
        </p:xfrm>
        <a:graphic>
          <a:graphicData uri="http://schemas.openxmlformats.org/drawingml/2006/table">
            <a:tbl>
              <a:tblPr bandRow="1">
                <a:tableStyleId>{CAB0FF82-9D18-4747-81C7-64023AE3D9A8}</a:tableStyleId>
              </a:tblPr>
              <a:tblGrid>
                <a:gridCol w="657566">
                  <a:extLst>
                    <a:ext uri="{9D8B030D-6E8A-4147-A177-3AD203B41FA5}">
                      <a16:colId xmlns:a16="http://schemas.microsoft.com/office/drawing/2014/main" val="1155617560"/>
                    </a:ext>
                  </a:extLst>
                </a:gridCol>
                <a:gridCol w="2451218">
                  <a:extLst>
                    <a:ext uri="{9D8B030D-6E8A-4147-A177-3AD203B41FA5}">
                      <a16:colId xmlns:a16="http://schemas.microsoft.com/office/drawing/2014/main" val="3055722291"/>
                    </a:ext>
                  </a:extLst>
                </a:gridCol>
                <a:gridCol w="3346469">
                  <a:extLst>
                    <a:ext uri="{9D8B030D-6E8A-4147-A177-3AD203B41FA5}">
                      <a16:colId xmlns:a16="http://schemas.microsoft.com/office/drawing/2014/main" val="2744485957"/>
                    </a:ext>
                  </a:extLst>
                </a:gridCol>
                <a:gridCol w="505127">
                  <a:extLst>
                    <a:ext uri="{9D8B030D-6E8A-4147-A177-3AD203B41FA5}">
                      <a16:colId xmlns:a16="http://schemas.microsoft.com/office/drawing/2014/main" val="2676866516"/>
                    </a:ext>
                  </a:extLst>
                </a:gridCol>
                <a:gridCol w="900658">
                  <a:extLst>
                    <a:ext uri="{9D8B030D-6E8A-4147-A177-3AD203B41FA5}">
                      <a16:colId xmlns:a16="http://schemas.microsoft.com/office/drawing/2014/main" val="4248243214"/>
                    </a:ext>
                  </a:extLst>
                </a:gridCol>
              </a:tblGrid>
              <a:tr h="246125">
                <a:tc>
                  <a:txBody>
                    <a:bodyPr/>
                    <a:lstStyle/>
                    <a:p>
                      <a:pPr algn="l" rtl="0" fontAlgn="base">
                        <a:lnSpc>
                          <a:spcPts val="1425"/>
                        </a:lnSpc>
                        <a:buNone/>
                      </a:pPr>
                      <a:r>
                        <a:rPr lang="en-US" sz="1200" b="1" i="0" u="none" strike="noStrike">
                          <a:solidFill>
                            <a:srgbClr val="000000"/>
                          </a:solidFill>
                          <a:effectLst/>
                          <a:latin typeface="Arial"/>
                        </a:rPr>
                        <a:t> ID</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User Story / Technical Story</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Acceptance Criteria</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SP</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1" i="0" u="none" strike="noStrike">
                          <a:solidFill>
                            <a:srgbClr val="000000"/>
                          </a:solidFill>
                          <a:effectLst/>
                          <a:latin typeface="Arial"/>
                        </a:rPr>
                        <a:t>status</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063483400"/>
                  </a:ext>
                </a:extLst>
              </a:tr>
              <a:tr h="641684">
                <a:tc>
                  <a:txBody>
                    <a:bodyPr/>
                    <a:lstStyle/>
                    <a:p>
                      <a:pPr lvl="0" algn="ctr">
                        <a:lnSpc>
                          <a:spcPts val="1200"/>
                        </a:lnSpc>
                        <a:buNone/>
                      </a:pPr>
                      <a:r>
                        <a:rPr lang="en-US" sz="1000" b="0" i="0" u="none" strike="noStrike" noProof="0">
                          <a:solidFill>
                            <a:srgbClr val="000000"/>
                          </a:solidFill>
                          <a:effectLst/>
                          <a:latin typeface="Arial"/>
                        </a:rPr>
                        <a:t>TS6</a:t>
                      </a:r>
                      <a:endParaRPr lang="en-US" sz="1000" b="0" i="0" u="none" strike="noStrike">
                        <a:solidFill>
                          <a:srgbClr val="000000"/>
                        </a:solidFill>
                        <a:effectLst/>
                        <a:latin typeface="Arial"/>
                      </a:endParaRP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292A2E"/>
                          </a:solidFill>
                          <a:effectLst/>
                          <a:latin typeface="Arial"/>
                        </a:rPr>
                        <a:t>As a developer, I need to document the API endpoints and integrations for </a:t>
                      </a:r>
                      <a:r>
                        <a:rPr lang="en-US" sz="1000" b="0" i="0" u="none" strike="noStrike" noProof="0" err="1">
                          <a:solidFill>
                            <a:srgbClr val="292A2E"/>
                          </a:solidFill>
                          <a:effectLst/>
                          <a:latin typeface="Arial"/>
                        </a:rPr>
                        <a:t>FastAPI</a:t>
                      </a:r>
                      <a:r>
                        <a:rPr lang="en-US" sz="1000" b="0" i="0" u="none" strike="noStrike" noProof="0">
                          <a:solidFill>
                            <a:srgbClr val="292A2E"/>
                          </a:solidFill>
                          <a:effectLst/>
                          <a:latin typeface="Arial"/>
                        </a:rPr>
                        <a:t>, YOLO object detection, and Google Maps so that the team can easily understand how to interact with the services and ensure smooth integration</a:t>
                      </a:r>
                      <a:endParaRPr lang="en-US" sz="1000"/>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The API documentation should clearly describe all </a:t>
                      </a:r>
                      <a:r>
                        <a:rPr lang="en-US" sz="1000" b="0" i="0" u="none" strike="noStrike" noProof="0" err="1">
                          <a:solidFill>
                            <a:srgbClr val="000000"/>
                          </a:solidFill>
                          <a:effectLst/>
                          <a:latin typeface="Arial"/>
                        </a:rPr>
                        <a:t>FastAPI</a:t>
                      </a:r>
                      <a:r>
                        <a:rPr lang="en-US" sz="1000" b="0" i="0" u="none" strike="noStrike" noProof="0">
                          <a:solidFill>
                            <a:srgbClr val="000000"/>
                          </a:solidFill>
                          <a:effectLst/>
                          <a:latin typeface="Arial"/>
                        </a:rPr>
                        <a:t> endpoints, YOLO object detection integration, Google Maps functionality, include example requests and responses, and provide authentication details, error codes, and troubleshooting guidelines.</a:t>
                      </a:r>
                    </a:p>
                    <a:p>
                      <a:pPr lvl="0" algn="l">
                        <a:lnSpc>
                          <a:spcPts val="1200"/>
                        </a:lnSpc>
                        <a:buNone/>
                      </a:pPr>
                      <a:endParaRPr lang="en-US" sz="1000" b="0" i="0" u="none" strike="noStrike">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5</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331919968"/>
                  </a:ext>
                </a:extLst>
              </a:tr>
              <a:tr h="773537">
                <a:tc>
                  <a:txBody>
                    <a:bodyPr/>
                    <a:lstStyle/>
                    <a:p>
                      <a:pPr lvl="0" algn="ctr">
                        <a:lnSpc>
                          <a:spcPts val="1200"/>
                        </a:lnSpc>
                        <a:buNone/>
                      </a:pPr>
                      <a:r>
                        <a:rPr lang="en-US" sz="1000" b="0" i="0" u="none" strike="noStrike" noProof="0">
                          <a:solidFill>
                            <a:srgbClr val="000000"/>
                          </a:solidFill>
                          <a:effectLst/>
                          <a:latin typeface="Arial"/>
                        </a:rPr>
                        <a:t>TS10</a:t>
                      </a:r>
                      <a:endParaRPr lang="en-US" sz="1000"/>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Developer, I want to review and update the diagrams</a:t>
                      </a:r>
                      <a:endParaRPr lang="en-US" sz="1000" b="0" i="0" u="none" strike="noStrike" noProof="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Diagrams should be </a:t>
                      </a:r>
                      <a:r>
                        <a:rPr lang="en-US" sz="1000" b="0" i="0" u="none" strike="noStrike" noProof="0" err="1">
                          <a:solidFill>
                            <a:srgbClr val="000000"/>
                          </a:solidFill>
                          <a:effectLst/>
                          <a:latin typeface="Arial"/>
                        </a:rPr>
                        <a:t>upto</a:t>
                      </a:r>
                      <a:r>
                        <a:rPr lang="en-US" sz="1000" b="0" i="0" u="none" strike="noStrike" noProof="0">
                          <a:solidFill>
                            <a:srgbClr val="000000"/>
                          </a:solidFill>
                          <a:effectLst/>
                          <a:latin typeface="Arial"/>
                        </a:rPr>
                        <a:t> date and should be reviewed with the team</a:t>
                      </a: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1</a:t>
                      </a: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a:solidFill>
                            <a:srgbClr val="000000"/>
                          </a:solidFill>
                          <a:effectLst/>
                          <a:latin typeface="Arial"/>
                        </a:rPr>
                        <a:t>Inccomplete</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802251714"/>
                  </a:ext>
                </a:extLst>
              </a:tr>
              <a:tr h="773536">
                <a:tc>
                  <a:txBody>
                    <a:bodyPr/>
                    <a:lstStyle/>
                    <a:p>
                      <a:pPr lvl="0" algn="ctr">
                        <a:lnSpc>
                          <a:spcPts val="1200"/>
                        </a:lnSpc>
                        <a:buNone/>
                      </a:pPr>
                      <a:r>
                        <a:rPr lang="en-US" sz="1000" b="0" i="0" u="none" strike="noStrike" noProof="0">
                          <a:solidFill>
                            <a:srgbClr val="000000"/>
                          </a:solidFill>
                          <a:effectLst/>
                          <a:latin typeface="Arial"/>
                        </a:rPr>
                        <a:t>TS4</a:t>
                      </a:r>
                      <a:endParaRPr lang="en-US" sz="1000"/>
                    </a:p>
                  </a:txBody>
                  <a:tcPr marL="90221" marR="90221" marT="45110" marB="45110" anchor="ctr">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developer, I need to write a technical paper documenting the methodology, findings, and outcomes of our project so that it can be shared with stakeholders, academic peers, or for publication purposes.</a:t>
                      </a:r>
                      <a:endParaRPr lang="en-US" sz="1000" b="0" i="0" u="none" strike="noStrike" noProof="0">
                        <a:solidFill>
                          <a:srgbClr val="000000"/>
                        </a:solidFill>
                        <a:effectLst/>
                        <a:latin typeface="Arial"/>
                      </a:endParaRP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The technical paper should comprehensively document the project's problem, methodology, results, analysis, and conclusions, following a clear, structured format with proper citations and adhering to the required submission guidelines.</a:t>
                      </a:r>
                      <a:endParaRPr lang="en-US" sz="1000"/>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ts val="1200"/>
                        </a:lnSpc>
                        <a:buNone/>
                      </a:pPr>
                      <a:r>
                        <a:rPr lang="en-US" sz="1000" b="0" i="0" u="none" strike="noStrike">
                          <a:solidFill>
                            <a:srgbClr val="000000"/>
                          </a:solidFill>
                          <a:effectLst/>
                          <a:latin typeface="Arial"/>
                        </a:rPr>
                        <a:t>5</a:t>
                      </a:r>
                    </a:p>
                  </a:txBody>
                  <a:tcPr marL="90221" marR="90221" marT="45110" marB="45110">
                    <a:lnL w="9524">
                      <a:solidFill>
                        <a:srgbClr val="9E9E9E"/>
                      </a:solidFill>
                    </a:lnL>
                    <a:lnR w="9524"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Completed</a:t>
                      </a: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728861075"/>
                  </a:ext>
                </a:extLst>
              </a:tr>
            </a:tbl>
          </a:graphicData>
        </a:graphic>
      </p:graphicFrame>
    </p:spTree>
    <p:extLst>
      <p:ext uri="{BB962C8B-B14F-4D97-AF65-F5344CB8AC3E}">
        <p14:creationId xmlns:p14="http://schemas.microsoft.com/office/powerpoint/2010/main" val="248912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9700C-FCE4-054C-CD6C-02B9C7D572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907522-3076-E100-B369-12D764B8AA4F}"/>
              </a:ext>
            </a:extLst>
          </p:cNvPr>
          <p:cNvSpPr>
            <a:spLocks noGrp="1"/>
          </p:cNvSpPr>
          <p:nvPr>
            <p:ph type="title"/>
          </p:nvPr>
        </p:nvSpPr>
        <p:spPr>
          <a:xfrm>
            <a:off x="720000" y="174721"/>
            <a:ext cx="7704000" cy="664500"/>
          </a:xfrm>
        </p:spPr>
        <p:txBody>
          <a:bodyPr/>
          <a:lstStyle/>
          <a:p>
            <a:r>
              <a:rPr lang="en-US"/>
              <a:t>Sprint 2 User Stories</a:t>
            </a:r>
            <a:endParaRPr lang="en-US" sz="900"/>
          </a:p>
        </p:txBody>
      </p:sp>
      <p:graphicFrame>
        <p:nvGraphicFramePr>
          <p:cNvPr id="6" name="Table 5">
            <a:extLst>
              <a:ext uri="{FF2B5EF4-FFF2-40B4-BE49-F238E27FC236}">
                <a16:creationId xmlns:a16="http://schemas.microsoft.com/office/drawing/2014/main" id="{F0520ABD-3DAE-C0B6-3462-B5A61D79A714}"/>
              </a:ext>
            </a:extLst>
          </p:cNvPr>
          <p:cNvGraphicFramePr>
            <a:graphicFrameLocks noGrp="1"/>
          </p:cNvGraphicFramePr>
          <p:nvPr>
            <p:extLst>
              <p:ext uri="{D42A27DB-BD31-4B8C-83A1-F6EECF244321}">
                <p14:modId xmlns:p14="http://schemas.microsoft.com/office/powerpoint/2010/main" val="3066455893"/>
              </p:ext>
            </p:extLst>
          </p:nvPr>
        </p:nvGraphicFramePr>
        <p:xfrm>
          <a:off x="718009" y="1069404"/>
          <a:ext cx="7721888" cy="1972460"/>
        </p:xfrm>
        <a:graphic>
          <a:graphicData uri="http://schemas.openxmlformats.org/drawingml/2006/table">
            <a:tbl>
              <a:tblPr bandRow="1">
                <a:tableStyleId>{CAB0FF82-9D18-4747-81C7-64023AE3D9A8}</a:tableStyleId>
              </a:tblPr>
              <a:tblGrid>
                <a:gridCol w="645927">
                  <a:extLst>
                    <a:ext uri="{9D8B030D-6E8A-4147-A177-3AD203B41FA5}">
                      <a16:colId xmlns:a16="http://schemas.microsoft.com/office/drawing/2014/main" val="1155617560"/>
                    </a:ext>
                  </a:extLst>
                </a:gridCol>
                <a:gridCol w="2407828">
                  <a:extLst>
                    <a:ext uri="{9D8B030D-6E8A-4147-A177-3AD203B41FA5}">
                      <a16:colId xmlns:a16="http://schemas.microsoft.com/office/drawing/2014/main" val="3055722291"/>
                    </a:ext>
                  </a:extLst>
                </a:gridCol>
                <a:gridCol w="3287232">
                  <a:extLst>
                    <a:ext uri="{9D8B030D-6E8A-4147-A177-3AD203B41FA5}">
                      <a16:colId xmlns:a16="http://schemas.microsoft.com/office/drawing/2014/main" val="2744485957"/>
                    </a:ext>
                  </a:extLst>
                </a:gridCol>
                <a:gridCol w="496186">
                  <a:extLst>
                    <a:ext uri="{9D8B030D-6E8A-4147-A177-3AD203B41FA5}">
                      <a16:colId xmlns:a16="http://schemas.microsoft.com/office/drawing/2014/main" val="2676866516"/>
                    </a:ext>
                  </a:extLst>
                </a:gridCol>
                <a:gridCol w="884715">
                  <a:extLst>
                    <a:ext uri="{9D8B030D-6E8A-4147-A177-3AD203B41FA5}">
                      <a16:colId xmlns:a16="http://schemas.microsoft.com/office/drawing/2014/main" val="4248243214"/>
                    </a:ext>
                  </a:extLst>
                </a:gridCol>
              </a:tblGrid>
              <a:tr h="246125">
                <a:tc>
                  <a:txBody>
                    <a:bodyPr/>
                    <a:lstStyle/>
                    <a:p>
                      <a:pPr algn="l" rtl="0" fontAlgn="base">
                        <a:lnSpc>
                          <a:spcPts val="1425"/>
                        </a:lnSpc>
                        <a:buNone/>
                      </a:pPr>
                      <a:r>
                        <a:rPr lang="en-US" sz="1200" b="1" i="0" u="none" strike="noStrike">
                          <a:solidFill>
                            <a:srgbClr val="000000"/>
                          </a:solidFill>
                          <a:effectLst/>
                          <a:latin typeface="Arial"/>
                        </a:rPr>
                        <a:t> ID</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User Story / Technical Story</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Acceptance Criteria</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SP</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1" i="0" u="none" strike="noStrike">
                          <a:solidFill>
                            <a:srgbClr val="000000"/>
                          </a:solidFill>
                          <a:effectLst/>
                          <a:latin typeface="Arial"/>
                        </a:rPr>
                        <a:t>status</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063483400"/>
                  </a:ext>
                </a:extLst>
              </a:tr>
              <a:tr h="641684">
                <a:tc>
                  <a:txBody>
                    <a:bodyPr/>
                    <a:lstStyle/>
                    <a:p>
                      <a:pPr lvl="0" algn="ctr">
                        <a:lnSpc>
                          <a:spcPts val="1200"/>
                        </a:lnSpc>
                        <a:buNone/>
                      </a:pPr>
                      <a:r>
                        <a:rPr lang="en-US" sz="1000" b="0" i="0" u="none" strike="noStrike" noProof="0">
                          <a:solidFill>
                            <a:srgbClr val="000000"/>
                          </a:solidFill>
                          <a:effectLst/>
                          <a:latin typeface="Arial"/>
                        </a:rPr>
                        <a:t>TS3</a:t>
                      </a:r>
                      <a:endParaRPr lang="en-US" sz="1000" b="0" i="0" u="none" strike="noStrike">
                        <a:solidFill>
                          <a:srgbClr val="000000"/>
                        </a:solidFill>
                        <a:effectLst/>
                        <a:latin typeface="Arial"/>
                      </a:endParaRPr>
                    </a:p>
                  </a:txBody>
                  <a:tcPr marL="90221" marR="90221" marT="45110" marB="45110" anchor="ctr">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developer, I need to write test cases for Sprint 2 to ensure the implemented features are working as expected and meet the acceptance criteria.</a:t>
                      </a:r>
                      <a:endParaRPr lang="en-US" sz="1000" b="0" i="0" u="none" strike="noStrike" noProof="0">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All user stories and technical requirements from Sprint 3 should have corresponding test cases that cover positive, negative, and edge case scenarios.</a:t>
                      </a:r>
                    </a:p>
                    <a:p>
                      <a:pPr lvl="0" algn="l">
                        <a:lnSpc>
                          <a:spcPct val="100000"/>
                        </a:lnSpc>
                        <a:spcBef>
                          <a:spcPts val="0"/>
                        </a:spcBef>
                        <a:spcAft>
                          <a:spcPts val="0"/>
                        </a:spcAft>
                        <a:buNone/>
                      </a:pPr>
                      <a:endParaRPr lang="en-US" sz="1000" b="0" i="0" u="none" strike="noStrike" noProof="0">
                        <a:solidFill>
                          <a:srgbClr val="000000"/>
                        </a:solidFill>
                        <a:effectLst/>
                        <a:latin typeface="Arial"/>
                      </a:endParaRP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rtl="0">
                        <a:lnSpc>
                          <a:spcPts val="1200"/>
                        </a:lnSpc>
                        <a:buNone/>
                      </a:pPr>
                      <a:r>
                        <a:rPr lang="en-US" sz="1000" b="0" i="0" u="none" strike="noStrike">
                          <a:solidFill>
                            <a:srgbClr val="000000"/>
                          </a:solidFill>
                          <a:effectLst/>
                          <a:latin typeface="Arial"/>
                        </a:rPr>
                        <a:t>5</a:t>
                      </a:r>
                      <a:endParaRPr lang="en-US" sz="1000" b="0" i="0">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331919968"/>
                  </a:ext>
                </a:extLst>
              </a:tr>
              <a:tr h="641684">
                <a:tc>
                  <a:txBody>
                    <a:bodyPr/>
                    <a:lstStyle/>
                    <a:p>
                      <a:pPr lvl="0" algn="ctr">
                        <a:lnSpc>
                          <a:spcPts val="1200"/>
                        </a:lnSpc>
                        <a:buNone/>
                      </a:pPr>
                      <a:r>
                        <a:rPr lang="en-US" sz="1000" b="0" i="0" u="none" strike="noStrike" noProof="0">
                          <a:solidFill>
                            <a:srgbClr val="000000"/>
                          </a:solidFill>
                          <a:effectLst/>
                          <a:latin typeface="Arial"/>
                        </a:rPr>
                        <a:t>US4</a:t>
                      </a:r>
                    </a:p>
                  </a:txBody>
                  <a:tcPr marL="90221" marR="90221" marT="45110" marB="45110" anchor="ctr">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user, I want to store my data in the app’s frontend and see the results reflected immediately so that I can interact with the application in real-time and track my information.</a:t>
                      </a:r>
                      <a:endParaRPr lang="en-US" sz="1000" b="0" i="0" u="none" strike="noStrike" noProof="0">
                        <a:solidFill>
                          <a:srgbClr val="000000"/>
                        </a:solidFill>
                        <a:effectLst/>
                        <a:latin typeface="Arial"/>
                      </a:endParaRP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the frontend should allow users to store and display data in real-time, reflecting changes immediately in the app interface.</a:t>
                      </a: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ts val="1200"/>
                        </a:lnSpc>
                        <a:buNone/>
                      </a:pPr>
                      <a:r>
                        <a:rPr lang="en-US" sz="1000" b="0" i="0" u="none" strike="noStrike">
                          <a:solidFill>
                            <a:srgbClr val="000000"/>
                          </a:solidFill>
                          <a:effectLst/>
                          <a:latin typeface="Arial"/>
                        </a:rPr>
                        <a:t>2</a:t>
                      </a: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594142440"/>
                  </a:ext>
                </a:extLst>
              </a:tr>
            </a:tbl>
          </a:graphicData>
        </a:graphic>
      </p:graphicFrame>
      <p:sp>
        <p:nvSpPr>
          <p:cNvPr id="4" name="TextBox 3">
            <a:extLst>
              <a:ext uri="{FF2B5EF4-FFF2-40B4-BE49-F238E27FC236}">
                <a16:creationId xmlns:a16="http://schemas.microsoft.com/office/drawing/2014/main" id="{4B1CA796-49F3-0AC8-F125-FB7513D9160F}"/>
              </a:ext>
            </a:extLst>
          </p:cNvPr>
          <p:cNvSpPr txBox="1"/>
          <p:nvPr/>
        </p:nvSpPr>
        <p:spPr>
          <a:xfrm>
            <a:off x="1067876" y="4341628"/>
            <a:ext cx="46783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Committed Story Points on Sprint 2: 39</a:t>
            </a:r>
            <a:endParaRPr lang="en-US" b="1"/>
          </a:p>
        </p:txBody>
      </p:sp>
    </p:spTree>
    <p:extLst>
      <p:ext uri="{BB962C8B-B14F-4D97-AF65-F5344CB8AC3E}">
        <p14:creationId xmlns:p14="http://schemas.microsoft.com/office/powerpoint/2010/main" val="2726636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73EF1D5-B0DE-260D-264A-128B23745302}"/>
              </a:ext>
            </a:extLst>
          </p:cNvPr>
          <p:cNvGraphicFramePr>
            <a:graphicFrameLocks/>
          </p:cNvGraphicFramePr>
          <p:nvPr>
            <p:extLst>
              <p:ext uri="{D42A27DB-BD31-4B8C-83A1-F6EECF244321}">
                <p14:modId xmlns:p14="http://schemas.microsoft.com/office/powerpoint/2010/main" val="2758648970"/>
              </p:ext>
            </p:extLst>
          </p:nvPr>
        </p:nvGraphicFramePr>
        <p:xfrm>
          <a:off x="2118010" y="660583"/>
          <a:ext cx="4905375" cy="321945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C157F70-6FD6-3793-F781-289882C5A3CC}"/>
              </a:ext>
            </a:extLst>
          </p:cNvPr>
          <p:cNvSpPr txBox="1"/>
          <p:nvPr/>
        </p:nvSpPr>
        <p:spPr>
          <a:xfrm>
            <a:off x="1413480" y="4284068"/>
            <a:ext cx="67838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Sprint 2 committed 39 story points and completed 38 story points.</a:t>
            </a:r>
          </a:p>
        </p:txBody>
      </p:sp>
    </p:spTree>
    <p:extLst>
      <p:ext uri="{BB962C8B-B14F-4D97-AF65-F5344CB8AC3E}">
        <p14:creationId xmlns:p14="http://schemas.microsoft.com/office/powerpoint/2010/main" val="350260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95690780-E543-A860-50F3-F64D25227F0A}"/>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44BFA408-E0C6-BC49-A169-9A4F7660B181}"/>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a:t>Ritesh Singh</a:t>
            </a:r>
          </a:p>
        </p:txBody>
      </p:sp>
      <p:sp>
        <p:nvSpPr>
          <p:cNvPr id="1331" name="Google Shape;1331;p71">
            <a:extLst>
              <a:ext uri="{FF2B5EF4-FFF2-40B4-BE49-F238E27FC236}">
                <a16:creationId xmlns:a16="http://schemas.microsoft.com/office/drawing/2014/main" id="{089C52DD-8FB4-B374-274F-3E7D80C6853E}"/>
              </a:ext>
            </a:extLst>
          </p:cNvPr>
          <p:cNvSpPr txBox="1">
            <a:spLocks noGrp="1"/>
          </p:cNvSpPr>
          <p:nvPr>
            <p:ph type="subTitle" idx="4"/>
          </p:nvPr>
        </p:nvSpPr>
        <p:spPr>
          <a:xfrm>
            <a:off x="5024142" y="3283874"/>
            <a:ext cx="3254231" cy="518043"/>
          </a:xfrm>
          <a:prstGeom prst="rect">
            <a:avLst/>
          </a:prstGeom>
        </p:spPr>
        <p:txBody>
          <a:bodyPr spcFirstLastPara="1" wrap="square" lIns="91425" tIns="91425" rIns="91425" bIns="91425" anchor="b" anchorCtr="0">
            <a:noAutofit/>
          </a:bodyPr>
          <a:lstStyle/>
          <a:p>
            <a:pPr marL="0" indent="0"/>
            <a:r>
              <a:rPr lang="en"/>
              <a:t>Dinesh Gopi Sunkara</a:t>
            </a:r>
          </a:p>
        </p:txBody>
      </p:sp>
      <p:sp>
        <p:nvSpPr>
          <p:cNvPr id="1332" name="Google Shape;1332;p71">
            <a:extLst>
              <a:ext uri="{FF2B5EF4-FFF2-40B4-BE49-F238E27FC236}">
                <a16:creationId xmlns:a16="http://schemas.microsoft.com/office/drawing/2014/main" id="{A807E798-52D3-5F9D-DE0D-6346DB9368A1}"/>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err="1"/>
              <a:t>Devops</a:t>
            </a:r>
            <a:r>
              <a:rPr lang="en"/>
              <a:t> Engineer</a:t>
            </a:r>
          </a:p>
          <a:p>
            <a:pPr marL="0" indent="0"/>
            <a:r>
              <a:rPr lang="en"/>
              <a:t>Ritesh.singh@pace.edu</a:t>
            </a:r>
          </a:p>
        </p:txBody>
      </p:sp>
      <p:sp>
        <p:nvSpPr>
          <p:cNvPr id="1333" name="Google Shape;1333;p71">
            <a:extLst>
              <a:ext uri="{FF2B5EF4-FFF2-40B4-BE49-F238E27FC236}">
                <a16:creationId xmlns:a16="http://schemas.microsoft.com/office/drawing/2014/main" id="{8AB54AC3-EECC-A80E-6378-33F702413C5C}"/>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6860DC81-E334-0243-53A4-B426AED6ADDF}"/>
              </a:ext>
            </a:extLst>
          </p:cNvPr>
          <p:cNvSpPr txBox="1">
            <a:spLocks noGrp="1"/>
          </p:cNvSpPr>
          <p:nvPr>
            <p:ph type="subTitle" idx="3"/>
          </p:nvPr>
        </p:nvSpPr>
        <p:spPr>
          <a:xfrm>
            <a:off x="5027853" y="3798446"/>
            <a:ext cx="3265582" cy="578100"/>
          </a:xfrm>
          <a:prstGeom prst="rect">
            <a:avLst/>
          </a:prstGeom>
        </p:spPr>
        <p:txBody>
          <a:bodyPr spcFirstLastPara="1" wrap="square" lIns="91425" tIns="91425" rIns="91425" bIns="91425" anchor="t" anchorCtr="0">
            <a:noAutofit/>
          </a:bodyPr>
          <a:lstStyle/>
          <a:p>
            <a:pPr marL="0" indent="0"/>
            <a:r>
              <a:rPr lang="en"/>
              <a:t>Developer</a:t>
            </a:r>
            <a:endParaRPr lang="en-US"/>
          </a:p>
          <a:p>
            <a:pPr marL="0" indent="0"/>
            <a:r>
              <a:rPr lang="en"/>
              <a:t>Ds46669n@pace.edu</a:t>
            </a:r>
          </a:p>
        </p:txBody>
      </p:sp>
      <p:pic>
        <p:nvPicPr>
          <p:cNvPr id="1335" name="Google Shape;1335;p71" descr="A person leaning on a railing&#10;&#10;AI-generated content may be incorrect.">
            <a:extLst>
              <a:ext uri="{FF2B5EF4-FFF2-40B4-BE49-F238E27FC236}">
                <a16:creationId xmlns:a16="http://schemas.microsoft.com/office/drawing/2014/main" id="{615ED7D9-44D0-D687-2C73-8668B836688C}"/>
              </a:ext>
            </a:extLst>
          </p:cNvPr>
          <p:cNvPicPr preferRelativeResize="0"/>
          <p:nvPr/>
        </p:nvPicPr>
        <p:blipFill>
          <a:blip r:embed="rId3"/>
          <a:stretch>
            <a:fillRect/>
          </a:stretch>
        </p:blipFill>
        <p:spPr>
          <a:xfrm>
            <a:off x="5721902" y="1397007"/>
            <a:ext cx="1415583" cy="1708490"/>
          </a:xfrm>
          <a:prstGeom prst="rect">
            <a:avLst/>
          </a:prstGeom>
          <a:noFill/>
          <a:ln>
            <a:noFill/>
          </a:ln>
        </p:spPr>
      </p:pic>
      <p:pic>
        <p:nvPicPr>
          <p:cNvPr id="2" name="Picture 1" descr="A person standing on a dock with a city in the background&#10;&#10;AI-generated content may be incorrect.">
            <a:extLst>
              <a:ext uri="{FF2B5EF4-FFF2-40B4-BE49-F238E27FC236}">
                <a16:creationId xmlns:a16="http://schemas.microsoft.com/office/drawing/2014/main" id="{A673C6C7-49D1-F357-8CBE-9AB1E54A701F}"/>
              </a:ext>
            </a:extLst>
          </p:cNvPr>
          <p:cNvPicPr>
            <a:picLocks noChangeAspect="1"/>
          </p:cNvPicPr>
          <p:nvPr/>
        </p:nvPicPr>
        <p:blipFill>
          <a:blip r:embed="rId4"/>
          <a:stretch>
            <a:fillRect/>
          </a:stretch>
        </p:blipFill>
        <p:spPr>
          <a:xfrm>
            <a:off x="2177147" y="1287725"/>
            <a:ext cx="1414155" cy="1840315"/>
          </a:xfrm>
          <a:prstGeom prst="rect">
            <a:avLst/>
          </a:prstGeom>
        </p:spPr>
      </p:pic>
    </p:spTree>
    <p:extLst>
      <p:ext uri="{BB962C8B-B14F-4D97-AF65-F5344CB8AC3E}">
        <p14:creationId xmlns:p14="http://schemas.microsoft.com/office/powerpoint/2010/main" val="404338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CE16726B-039B-CDC2-B603-7D58C7A38C02}"/>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C3D97BBD-99F5-FF8C-60DD-21391E6B620F}"/>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Sprint Backlog</a:t>
            </a:r>
          </a:p>
        </p:txBody>
      </p:sp>
      <p:graphicFrame>
        <p:nvGraphicFramePr>
          <p:cNvPr id="7" name="Table 6">
            <a:extLst>
              <a:ext uri="{FF2B5EF4-FFF2-40B4-BE49-F238E27FC236}">
                <a16:creationId xmlns:a16="http://schemas.microsoft.com/office/drawing/2014/main" id="{4B841C9D-7DA4-8DEE-D93D-2A5981EC63DE}"/>
              </a:ext>
            </a:extLst>
          </p:cNvPr>
          <p:cNvGraphicFramePr>
            <a:graphicFrameLocks noGrp="1"/>
          </p:cNvGraphicFramePr>
          <p:nvPr>
            <p:extLst>
              <p:ext uri="{D42A27DB-BD31-4B8C-83A1-F6EECF244321}">
                <p14:modId xmlns:p14="http://schemas.microsoft.com/office/powerpoint/2010/main" val="1708966242"/>
              </p:ext>
            </p:extLst>
          </p:nvPr>
        </p:nvGraphicFramePr>
        <p:xfrm>
          <a:off x="867173" y="1012823"/>
          <a:ext cx="7907971" cy="3190351"/>
        </p:xfrm>
        <a:graphic>
          <a:graphicData uri="http://schemas.openxmlformats.org/drawingml/2006/table">
            <a:tbl>
              <a:tblPr firstRow="1" bandRow="1">
                <a:tableStyleId>{CAB0FF82-9D18-4747-81C7-64023AE3D9A8}</a:tableStyleId>
              </a:tblPr>
              <a:tblGrid>
                <a:gridCol w="505313">
                  <a:extLst>
                    <a:ext uri="{9D8B030D-6E8A-4147-A177-3AD203B41FA5}">
                      <a16:colId xmlns:a16="http://schemas.microsoft.com/office/drawing/2014/main" val="799714777"/>
                    </a:ext>
                  </a:extLst>
                </a:gridCol>
                <a:gridCol w="2622028">
                  <a:extLst>
                    <a:ext uri="{9D8B030D-6E8A-4147-A177-3AD203B41FA5}">
                      <a16:colId xmlns:a16="http://schemas.microsoft.com/office/drawing/2014/main" val="723909166"/>
                    </a:ext>
                  </a:extLst>
                </a:gridCol>
                <a:gridCol w="3451568">
                  <a:extLst>
                    <a:ext uri="{9D8B030D-6E8A-4147-A177-3AD203B41FA5}">
                      <a16:colId xmlns:a16="http://schemas.microsoft.com/office/drawing/2014/main" val="739355581"/>
                    </a:ext>
                  </a:extLst>
                </a:gridCol>
                <a:gridCol w="450596">
                  <a:extLst>
                    <a:ext uri="{9D8B030D-6E8A-4147-A177-3AD203B41FA5}">
                      <a16:colId xmlns:a16="http://schemas.microsoft.com/office/drawing/2014/main" val="4035629905"/>
                    </a:ext>
                  </a:extLst>
                </a:gridCol>
                <a:gridCol w="878466">
                  <a:extLst>
                    <a:ext uri="{9D8B030D-6E8A-4147-A177-3AD203B41FA5}">
                      <a16:colId xmlns:a16="http://schemas.microsoft.com/office/drawing/2014/main" val="1550392240"/>
                    </a:ext>
                  </a:extLst>
                </a:gridCol>
              </a:tblGrid>
              <a:tr h="262011">
                <a:tc>
                  <a:txBody>
                    <a:bodyPr/>
                    <a:lstStyle/>
                    <a:p>
                      <a:r>
                        <a:rPr lang="en-US" sz="1200" b="1"/>
                        <a:t>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692459">
                <a:tc>
                  <a:txBody>
                    <a:bodyPr/>
                    <a:lstStyle/>
                    <a:p>
                      <a:pPr algn="ctr"/>
                      <a:r>
                        <a:rPr lang="en-US"/>
                        <a:t>    </a:t>
                      </a:r>
                      <a:r>
                        <a:rPr lang="en-US" sz="1000"/>
                        <a:t>TS12</a:t>
                      </a:r>
                      <a:endParaRPr lang="en-US"/>
                    </a:p>
                  </a:txBody>
                  <a:tcPr anchor="ctr"/>
                </a:tc>
                <a:tc>
                  <a:txBody>
                    <a:bodyPr/>
                    <a:lstStyle/>
                    <a:p>
                      <a:pPr lvl="0">
                        <a:buNone/>
                      </a:pPr>
                      <a:r>
                        <a:rPr lang="en-US" sz="1000" b="0" i="0" u="none" strike="noStrike" noProof="0">
                          <a:solidFill>
                            <a:srgbClr val="292A2E"/>
                          </a:solidFill>
                        </a:rPr>
                        <a:t>As a developer, I need to create an AWS account for the project, so that we can deploy and host backend services, machine learning models, and other cloud-based components in a secure and scalable environment.</a:t>
                      </a:r>
                      <a:endParaRPr lang="en-US"/>
                    </a:p>
                  </a:txBody>
                  <a:tcPr/>
                </a:tc>
                <a:tc>
                  <a:txBody>
                    <a:bodyPr/>
                    <a:lstStyle/>
                    <a:p>
                      <a:pPr marL="0" lvl="0" indent="0">
                        <a:buNone/>
                      </a:pPr>
                      <a:r>
                        <a:rPr lang="en-US" sz="1000" b="0" i="0" u="none" strike="noStrike" noProof="0"/>
                        <a:t>An AWS account should be successfully created, with access credentials securely stored and shared with authorized team members</a:t>
                      </a:r>
                      <a:r>
                        <a:rPr lang="en-US" sz="1000" b="0" i="0" u="none" strike="noStrike" noProof="0">
                          <a:latin typeface="Arial"/>
                        </a:rPr>
                        <a:t>.</a:t>
                      </a:r>
                      <a:endParaRPr lang="en-US" sz="1000"/>
                    </a:p>
                  </a:txBody>
                  <a:tcPr/>
                </a:tc>
                <a:tc>
                  <a:txBody>
                    <a:bodyPr/>
                    <a:lstStyle/>
                    <a:p>
                      <a:r>
                        <a:rPr lang="en-US" sz="1000"/>
                        <a:t>2</a:t>
                      </a:r>
                    </a:p>
                  </a:txBody>
                  <a:tcPr/>
                </a:tc>
                <a:tc>
                  <a:txBody>
                    <a:bodyPr/>
                    <a:lstStyle/>
                    <a:p>
                      <a:pPr lvl="0">
                        <a:buNone/>
                      </a:pPr>
                      <a:r>
                        <a:rPr lang="en-US" sz="1000"/>
                        <a:t>Completed</a:t>
                      </a:r>
                    </a:p>
                  </a:txBody>
                  <a:tcPr/>
                </a:tc>
                <a:extLst>
                  <a:ext uri="{0D108BD9-81ED-4DB2-BD59-A6C34878D82A}">
                    <a16:rowId xmlns:a16="http://schemas.microsoft.com/office/drawing/2014/main" val="2183915332"/>
                  </a:ext>
                </a:extLst>
              </a:tr>
              <a:tr h="904351">
                <a:tc>
                  <a:txBody>
                    <a:bodyPr/>
                    <a:lstStyle/>
                    <a:p>
                      <a:pPr lvl="0" algn="ctr">
                        <a:buNone/>
                      </a:pPr>
                      <a:r>
                        <a:rPr lang="en-US" sz="1000" b="0" i="0" u="none" strike="noStrike" noProof="0">
                          <a:solidFill>
                            <a:srgbClr val="000000"/>
                          </a:solidFill>
                          <a:latin typeface="Arial"/>
                        </a:rPr>
                        <a:t>TS13</a:t>
                      </a:r>
                      <a:endParaRPr lang="en-US"/>
                    </a:p>
                  </a:txBody>
                  <a:tcPr anchor="ctr"/>
                </a:tc>
                <a:tc>
                  <a:txBody>
                    <a:bodyPr/>
                    <a:lstStyle/>
                    <a:p>
                      <a:pPr lvl="0" algn="l">
                        <a:lnSpc>
                          <a:spcPct val="100000"/>
                        </a:lnSpc>
                        <a:spcBef>
                          <a:spcPts val="0"/>
                        </a:spcBef>
                        <a:spcAft>
                          <a:spcPts val="0"/>
                        </a:spcAft>
                        <a:buNone/>
                      </a:pPr>
                      <a:r>
                        <a:rPr lang="en-US" sz="1000" b="0" i="0" u="none" strike="noStrike" noProof="0"/>
                        <a:t>As a developer, I need to deploy the backend and model code on an AWS EC2 instance, so that the application can run continuously on the cloud and handle real-time requests from users.</a:t>
                      </a:r>
                      <a:endParaRPr lang="en-US"/>
                    </a:p>
                  </a:txBody>
                  <a:tcPr/>
                </a:tc>
                <a:tc>
                  <a:txBody>
                    <a:bodyPr/>
                    <a:lstStyle/>
                    <a:p>
                      <a:pPr lvl="0">
                        <a:buNone/>
                      </a:pPr>
                      <a:r>
                        <a:rPr lang="en-US" sz="1000" b="0" i="0" u="none" strike="noStrike" noProof="0"/>
                        <a:t>The backend and model code should be successfully deployed and running on the EC2 instance, accessible via the instance’s public IP or domain, and verified through test requests.</a:t>
                      </a:r>
                    </a:p>
                  </a:txBody>
                  <a:tcPr/>
                </a:tc>
                <a:tc>
                  <a:txBody>
                    <a:bodyPr/>
                    <a:lstStyle/>
                    <a:p>
                      <a:pPr lvl="0">
                        <a:buNone/>
                      </a:pPr>
                      <a:r>
                        <a:rPr lang="en-US" sz="1000" b="0" i="0" u="none" strike="noStrike" noProof="0">
                          <a:solidFill>
                            <a:srgbClr val="000000"/>
                          </a:solidFill>
                          <a:latin typeface="Arial"/>
                        </a:rPr>
                        <a:t>8</a:t>
                      </a:r>
                    </a:p>
                  </a:txBody>
                  <a:tcPr/>
                </a:tc>
                <a:tc>
                  <a:txBody>
                    <a:bodyPr/>
                    <a:lstStyle/>
                    <a:p>
                      <a:pPr lvl="0">
                        <a:buNone/>
                      </a:pPr>
                      <a:r>
                        <a:rPr lang="en-US" sz="1000" b="0" i="0" u="none" strike="noStrike" noProof="0">
                          <a:solidFill>
                            <a:srgbClr val="000000"/>
                          </a:solidFill>
                          <a:latin typeface="Arial"/>
                        </a:rPr>
                        <a:t>Completed</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TS14</a:t>
                      </a:r>
                      <a:endParaRPr lang="en-US"/>
                    </a:p>
                  </a:txBody>
                  <a:tcPr anchor="ctr"/>
                </a:tc>
                <a:tc>
                  <a:txBody>
                    <a:bodyPr/>
                    <a:lstStyle/>
                    <a:p>
                      <a:pPr lvl="0">
                        <a:buNone/>
                      </a:pPr>
                      <a:r>
                        <a:rPr lang="en-US" sz="1000" b="0" i="0" u="none" strike="noStrike" noProof="0"/>
                        <a:t>As a developer, I need to create a comprehensive deployment and installation manual for the project so that other team members and future developers can easily set up the environment, deploy the application, and maintain the system.</a:t>
                      </a:r>
                      <a:endParaRPr lang="en-US"/>
                    </a:p>
                  </a:txBody>
                  <a:tcPr/>
                </a:tc>
                <a:tc>
                  <a:txBody>
                    <a:bodyPr/>
                    <a:lstStyle/>
                    <a:p>
                      <a:pPr lvl="0">
                        <a:buNone/>
                      </a:pPr>
                      <a:r>
                        <a:rPr lang="en-US" sz="1000" b="0" i="0" u="none" strike="noStrike" noProof="0"/>
                        <a:t>The manual should include clear, step-by-step instructions for environment setup, dependencies installation, code deployment, and running the application, and should be accessible to the entire team.</a:t>
                      </a:r>
                      <a:endParaRPr lang="en-US"/>
                    </a:p>
                  </a:txBody>
                  <a:tcPr/>
                </a:tc>
                <a:tc>
                  <a:txBody>
                    <a:bodyPr/>
                    <a:lstStyle/>
                    <a:p>
                      <a:pPr lvl="0">
                        <a:buNone/>
                      </a:pPr>
                      <a:r>
                        <a:rPr lang="en-US" sz="1000" b="0" i="0" u="none" strike="noStrike" noProof="0">
                          <a:solidFill>
                            <a:srgbClr val="000000"/>
                          </a:solidFill>
                          <a:latin typeface="Arial"/>
                        </a:rPr>
                        <a:t>8</a:t>
                      </a:r>
                      <a:endParaRPr lang="en-US"/>
                    </a:p>
                  </a:txBody>
                  <a:tcPr/>
                </a:tc>
                <a:tc>
                  <a:txBody>
                    <a:bodyPr/>
                    <a:lstStyle/>
                    <a:p>
                      <a:pPr lvl="0">
                        <a:buNone/>
                      </a:pPr>
                      <a:r>
                        <a:rPr lang="en-US" sz="1000" b="0" i="0" u="none" strike="noStrike" noProof="0">
                          <a:solidFill>
                            <a:srgbClr val="000000"/>
                          </a:solidFill>
                          <a:latin typeface="Arial"/>
                        </a:rPr>
                        <a:t>Completed</a:t>
                      </a:r>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2849813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3D0D311A-4A5B-7332-EE4F-4E60F97B5B1D}"/>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A69A3E3A-8CBD-4F51-E93C-14BD2BA233EB}"/>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Sprint Backlog</a:t>
            </a:r>
            <a:endParaRPr lang="en" sz="1600">
              <a:solidFill>
                <a:srgbClr val="000000"/>
              </a:solidFill>
            </a:endParaRPr>
          </a:p>
        </p:txBody>
      </p:sp>
      <p:graphicFrame>
        <p:nvGraphicFramePr>
          <p:cNvPr id="7" name="Table 6">
            <a:extLst>
              <a:ext uri="{FF2B5EF4-FFF2-40B4-BE49-F238E27FC236}">
                <a16:creationId xmlns:a16="http://schemas.microsoft.com/office/drawing/2014/main" id="{2323F31A-5EB9-B47E-4272-440440B60608}"/>
              </a:ext>
            </a:extLst>
          </p:cNvPr>
          <p:cNvGraphicFramePr>
            <a:graphicFrameLocks noGrp="1"/>
          </p:cNvGraphicFramePr>
          <p:nvPr>
            <p:extLst>
              <p:ext uri="{D42A27DB-BD31-4B8C-83A1-F6EECF244321}">
                <p14:modId xmlns:p14="http://schemas.microsoft.com/office/powerpoint/2010/main" val="481604465"/>
              </p:ext>
            </p:extLst>
          </p:nvPr>
        </p:nvGraphicFramePr>
        <p:xfrm>
          <a:off x="1006964" y="1111500"/>
          <a:ext cx="7677583" cy="3139440"/>
        </p:xfrm>
        <a:graphic>
          <a:graphicData uri="http://schemas.openxmlformats.org/drawingml/2006/table">
            <a:tbl>
              <a:tblPr firstRow="1" bandRow="1">
                <a:tableStyleId>{CAB0FF82-9D18-4747-81C7-64023AE3D9A8}</a:tableStyleId>
              </a:tblPr>
              <a:tblGrid>
                <a:gridCol w="490591">
                  <a:extLst>
                    <a:ext uri="{9D8B030D-6E8A-4147-A177-3AD203B41FA5}">
                      <a16:colId xmlns:a16="http://schemas.microsoft.com/office/drawing/2014/main" val="799714777"/>
                    </a:ext>
                  </a:extLst>
                </a:gridCol>
                <a:gridCol w="2545640">
                  <a:extLst>
                    <a:ext uri="{9D8B030D-6E8A-4147-A177-3AD203B41FA5}">
                      <a16:colId xmlns:a16="http://schemas.microsoft.com/office/drawing/2014/main" val="723909166"/>
                    </a:ext>
                  </a:extLst>
                </a:gridCol>
                <a:gridCol w="3287232">
                  <a:extLst>
                    <a:ext uri="{9D8B030D-6E8A-4147-A177-3AD203B41FA5}">
                      <a16:colId xmlns:a16="http://schemas.microsoft.com/office/drawing/2014/main" val="739355581"/>
                    </a:ext>
                  </a:extLst>
                </a:gridCol>
                <a:gridCol w="513907">
                  <a:extLst>
                    <a:ext uri="{9D8B030D-6E8A-4147-A177-3AD203B41FA5}">
                      <a16:colId xmlns:a16="http://schemas.microsoft.com/office/drawing/2014/main" val="4035629905"/>
                    </a:ext>
                  </a:extLst>
                </a:gridCol>
                <a:gridCol w="840213">
                  <a:extLst>
                    <a:ext uri="{9D8B030D-6E8A-4147-A177-3AD203B41FA5}">
                      <a16:colId xmlns:a16="http://schemas.microsoft.com/office/drawing/2014/main" val="145046082"/>
                    </a:ext>
                  </a:extLst>
                </a:gridCol>
              </a:tblGrid>
              <a:tr h="262011">
                <a:tc>
                  <a:txBody>
                    <a:bodyPr/>
                    <a:lstStyle/>
                    <a:p>
                      <a:r>
                        <a:rPr lang="en-US" sz="1200" b="1"/>
                        <a:t>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692459">
                <a:tc>
                  <a:txBody>
                    <a:bodyPr/>
                    <a:lstStyle/>
                    <a:p>
                      <a:pPr algn="ctr"/>
                      <a:r>
                        <a:rPr lang="en-US"/>
                        <a:t>   </a:t>
                      </a:r>
                      <a:r>
                        <a:rPr lang="en-US" sz="1000" b="0" i="0" u="none" strike="noStrike" noProof="0">
                          <a:solidFill>
                            <a:srgbClr val="000000"/>
                          </a:solidFill>
                          <a:latin typeface="Arial"/>
                        </a:rPr>
                        <a:t>TS15</a:t>
                      </a:r>
                      <a:r>
                        <a:rPr lang="en-US"/>
                        <a:t> </a:t>
                      </a:r>
                      <a:endParaRPr lang="en-US" sz="1000"/>
                    </a:p>
                  </a:txBody>
                  <a:tcPr anchor="ctr"/>
                </a:tc>
                <a:tc>
                  <a:txBody>
                    <a:bodyPr/>
                    <a:lstStyle/>
                    <a:p>
                      <a:pPr lvl="0">
                        <a:buNone/>
                      </a:pPr>
                      <a:r>
                        <a:rPr lang="en-US" sz="1000" b="0" i="0" u="none" strike="noStrike" noProof="0">
                          <a:solidFill>
                            <a:srgbClr val="292A2E"/>
                          </a:solidFill>
                          <a:latin typeface="Arial"/>
                        </a:rPr>
                        <a:t>As a developer, I need to deploy the project’s database on an AWS RDS server so that we can ensure secure, scalable, and managed database access for our application across all environments.</a:t>
                      </a:r>
                      <a:endParaRPr lang="en-US">
                        <a:latin typeface="Arial"/>
                      </a:endParaRPr>
                    </a:p>
                  </a:txBody>
                  <a:tcPr/>
                </a:tc>
                <a:tc>
                  <a:txBody>
                    <a:bodyPr/>
                    <a:lstStyle/>
                    <a:p>
                      <a:pPr marL="0" lvl="0" indent="0">
                        <a:buNone/>
                      </a:pPr>
                      <a:r>
                        <a:rPr lang="en-US" sz="1000" b="0" i="0" u="none" strike="noStrike" noProof="0"/>
                        <a:t>The database should be successfully created and deployed on the RDS server, with appropriate security groups, credentials configured, and connectivity verified from the application backend.</a:t>
                      </a:r>
                      <a:endParaRPr lang="en-US"/>
                    </a:p>
                  </a:txBody>
                  <a:tcPr/>
                </a:tc>
                <a:tc>
                  <a:txBody>
                    <a:bodyPr/>
                    <a:lstStyle/>
                    <a:p>
                      <a:r>
                        <a:rPr lang="en-US" sz="1000"/>
                        <a:t>3</a:t>
                      </a:r>
                    </a:p>
                  </a:txBody>
                  <a:tcPr/>
                </a:tc>
                <a:tc>
                  <a:txBody>
                    <a:bodyPr/>
                    <a:lstStyle/>
                    <a:p>
                      <a:pPr lvl="0">
                        <a:buNone/>
                      </a:pPr>
                      <a:r>
                        <a:rPr lang="en-US" sz="1000"/>
                        <a:t>Incomplete</a:t>
                      </a:r>
                    </a:p>
                  </a:txBody>
                  <a:tcPr/>
                </a:tc>
                <a:extLst>
                  <a:ext uri="{0D108BD9-81ED-4DB2-BD59-A6C34878D82A}">
                    <a16:rowId xmlns:a16="http://schemas.microsoft.com/office/drawing/2014/main" val="2183915332"/>
                  </a:ext>
                </a:extLst>
              </a:tr>
              <a:tr h="775321">
                <a:tc>
                  <a:txBody>
                    <a:bodyPr/>
                    <a:lstStyle/>
                    <a:p>
                      <a:pPr lvl="0" algn="ctr">
                        <a:buNone/>
                      </a:pPr>
                      <a:r>
                        <a:rPr lang="en-US" sz="1000" b="0" i="0" u="none" strike="noStrike" noProof="0">
                          <a:solidFill>
                            <a:srgbClr val="000000"/>
                          </a:solidFill>
                          <a:latin typeface="Arial"/>
                        </a:rPr>
                        <a:t>US7</a:t>
                      </a:r>
                    </a:p>
                  </a:txBody>
                  <a:tcPr anchor="ctr"/>
                </a:tc>
                <a:tc>
                  <a:txBody>
                    <a:bodyPr/>
                    <a:lstStyle/>
                    <a:p>
                      <a:pPr lvl="0" algn="l">
                        <a:lnSpc>
                          <a:spcPct val="100000"/>
                        </a:lnSpc>
                        <a:spcBef>
                          <a:spcPts val="0"/>
                        </a:spcBef>
                        <a:spcAft>
                          <a:spcPts val="0"/>
                        </a:spcAft>
                        <a:buNone/>
                      </a:pPr>
                      <a:r>
                        <a:rPr lang="en-US" sz="1000" b="0" i="0" u="none" strike="noStrike" noProof="0">
                          <a:latin typeface="Arial"/>
                        </a:rPr>
                        <a:t>As a visually impaired user, I want to receive real-time audio updates about my surroundings so that I can navigate safely and independently.</a:t>
                      </a:r>
                      <a:endParaRPr lang="en-US">
                        <a:latin typeface="Arial"/>
                      </a:endParaRPr>
                    </a:p>
                  </a:txBody>
                  <a:tcPr/>
                </a:tc>
                <a:tc>
                  <a:txBody>
                    <a:bodyPr/>
                    <a:lstStyle/>
                    <a:p>
                      <a:pPr lvl="0">
                        <a:buNone/>
                      </a:pPr>
                      <a:r>
                        <a:rPr lang="en-US" sz="1000" b="0" i="0" u="none" strike="noStrike" noProof="0"/>
                        <a:t>The frontend and backend should work together to provide real-time object detection, user-specific responses, and data storage, with all core features functioning smoothly and verified end-to-end through user interaction.</a:t>
                      </a:r>
                    </a:p>
                  </a:txBody>
                  <a:tcPr/>
                </a:tc>
                <a:tc>
                  <a:txBody>
                    <a:bodyPr/>
                    <a:lstStyle/>
                    <a:p>
                      <a:pPr lvl="0">
                        <a:buNone/>
                      </a:pPr>
                      <a:r>
                        <a:rPr lang="en-US" sz="1000" b="0" i="0" u="none" strike="noStrike" noProof="0">
                          <a:solidFill>
                            <a:srgbClr val="000000"/>
                          </a:solidFill>
                          <a:latin typeface="Arial"/>
                        </a:rPr>
                        <a:t>8</a:t>
                      </a:r>
                    </a:p>
                  </a:txBody>
                  <a:tcPr/>
                </a:tc>
                <a:tc>
                  <a:txBody>
                    <a:bodyPr/>
                    <a:lstStyle/>
                    <a:p>
                      <a:pPr lvl="0">
                        <a:buNone/>
                      </a:pPr>
                      <a:r>
                        <a:rPr lang="en-US" sz="1000" b="0" i="0" u="none" strike="noStrike" noProof="0">
                          <a:solidFill>
                            <a:srgbClr val="000000"/>
                          </a:solidFill>
                          <a:latin typeface="Arial"/>
                        </a:rPr>
                        <a:t>Completed</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US8</a:t>
                      </a:r>
                    </a:p>
                  </a:txBody>
                  <a:tcPr anchor="ctr"/>
                </a:tc>
                <a:tc>
                  <a:txBody>
                    <a:bodyPr/>
                    <a:lstStyle/>
                    <a:p>
                      <a:pPr lvl="0">
                        <a:buNone/>
                      </a:pPr>
                      <a:r>
                        <a:rPr lang="en-US" sz="1000" b="0" i="0" u="none" strike="noStrike" noProof="0"/>
                        <a:t>As a visually impaired user, I want a simple and accessible UI to input my source and destination so that I can easily receive navigation directions using Google Maps and move safely and independently.</a:t>
                      </a:r>
                      <a:endParaRPr lang="en-US"/>
                    </a:p>
                  </a:txBody>
                  <a:tcPr/>
                </a:tc>
                <a:tc>
                  <a:txBody>
                    <a:bodyPr/>
                    <a:lstStyle/>
                    <a:p>
                      <a:pPr lvl="0">
                        <a:buNone/>
                      </a:pPr>
                      <a:r>
                        <a:rPr lang="en-US" sz="1000" b="0" i="0" u="none" strike="noStrike" noProof="0">
                          <a:latin typeface="Arial"/>
                        </a:rPr>
                        <a:t>The UI should allow users to enter source and destination locations, and upon submission, display route information and initiate navigation using Google Maps integration in an accessible format.</a:t>
                      </a:r>
                      <a:endParaRPr lang="en-US">
                        <a:latin typeface="Arial"/>
                      </a:endParaRPr>
                    </a:p>
                  </a:txBody>
                  <a:tcPr/>
                </a:tc>
                <a:tc>
                  <a:txBody>
                    <a:bodyPr/>
                    <a:lstStyle/>
                    <a:p>
                      <a:pPr lvl="0">
                        <a:buNone/>
                      </a:pPr>
                      <a:r>
                        <a:rPr lang="en-US" sz="1000" b="0" i="0" u="none" strike="noStrike" noProof="0">
                          <a:solidFill>
                            <a:srgbClr val="000000"/>
                          </a:solidFill>
                          <a:latin typeface="Arial"/>
                        </a:rPr>
                        <a:t>5</a:t>
                      </a:r>
                    </a:p>
                  </a:txBody>
                  <a:tcPr/>
                </a:tc>
                <a:tc>
                  <a:txBody>
                    <a:bodyPr/>
                    <a:lstStyle/>
                    <a:p>
                      <a:pPr lvl="0">
                        <a:buNone/>
                      </a:pPr>
                      <a:r>
                        <a:rPr lang="en-US" sz="1000" b="0" i="0" u="none" strike="noStrike" noProof="0">
                          <a:solidFill>
                            <a:srgbClr val="000000"/>
                          </a:solidFill>
                          <a:latin typeface="Arial"/>
                        </a:rPr>
                        <a:t>Completed</a:t>
                      </a:r>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531350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B0C8F956-62B7-5662-55F4-8F363F132B6D}"/>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C93FA1A-27FF-0BE7-BEEC-2B120204065B}"/>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Sprint Backlog</a:t>
            </a:r>
            <a:endParaRPr lang="en" sz="1600">
              <a:solidFill>
                <a:srgbClr val="000000"/>
              </a:solidFill>
            </a:endParaRPr>
          </a:p>
        </p:txBody>
      </p:sp>
      <p:graphicFrame>
        <p:nvGraphicFramePr>
          <p:cNvPr id="7" name="Table 6">
            <a:extLst>
              <a:ext uri="{FF2B5EF4-FFF2-40B4-BE49-F238E27FC236}">
                <a16:creationId xmlns:a16="http://schemas.microsoft.com/office/drawing/2014/main" id="{B52C2FF8-37E8-293E-01FA-C197FB6FE807}"/>
              </a:ext>
            </a:extLst>
          </p:cNvPr>
          <p:cNvGraphicFramePr>
            <a:graphicFrameLocks noGrp="1"/>
          </p:cNvGraphicFramePr>
          <p:nvPr>
            <p:extLst>
              <p:ext uri="{D42A27DB-BD31-4B8C-83A1-F6EECF244321}">
                <p14:modId xmlns:p14="http://schemas.microsoft.com/office/powerpoint/2010/main" val="1043965709"/>
              </p:ext>
            </p:extLst>
          </p:nvPr>
        </p:nvGraphicFramePr>
        <p:xfrm>
          <a:off x="698956" y="1385579"/>
          <a:ext cx="7925689" cy="2987040"/>
        </p:xfrm>
        <a:graphic>
          <a:graphicData uri="http://schemas.openxmlformats.org/drawingml/2006/table">
            <a:tbl>
              <a:tblPr firstRow="1" bandRow="1">
                <a:tableStyleId>{CAB0FF82-9D18-4747-81C7-64023AE3D9A8}</a:tableStyleId>
              </a:tblPr>
              <a:tblGrid>
                <a:gridCol w="506445">
                  <a:extLst>
                    <a:ext uri="{9D8B030D-6E8A-4147-A177-3AD203B41FA5}">
                      <a16:colId xmlns:a16="http://schemas.microsoft.com/office/drawing/2014/main" val="799714777"/>
                    </a:ext>
                  </a:extLst>
                </a:gridCol>
                <a:gridCol w="2627903">
                  <a:extLst>
                    <a:ext uri="{9D8B030D-6E8A-4147-A177-3AD203B41FA5}">
                      <a16:colId xmlns:a16="http://schemas.microsoft.com/office/drawing/2014/main" val="723909166"/>
                    </a:ext>
                  </a:extLst>
                </a:gridCol>
                <a:gridCol w="3448100">
                  <a:extLst>
                    <a:ext uri="{9D8B030D-6E8A-4147-A177-3AD203B41FA5}">
                      <a16:colId xmlns:a16="http://schemas.microsoft.com/office/drawing/2014/main" val="739355581"/>
                    </a:ext>
                  </a:extLst>
                </a:gridCol>
                <a:gridCol w="407581">
                  <a:extLst>
                    <a:ext uri="{9D8B030D-6E8A-4147-A177-3AD203B41FA5}">
                      <a16:colId xmlns:a16="http://schemas.microsoft.com/office/drawing/2014/main" val="4035629905"/>
                    </a:ext>
                  </a:extLst>
                </a:gridCol>
                <a:gridCol w="935660">
                  <a:extLst>
                    <a:ext uri="{9D8B030D-6E8A-4147-A177-3AD203B41FA5}">
                      <a16:colId xmlns:a16="http://schemas.microsoft.com/office/drawing/2014/main" val="886343551"/>
                    </a:ext>
                  </a:extLst>
                </a:gridCol>
              </a:tblGrid>
              <a:tr h="262011">
                <a:tc>
                  <a:txBody>
                    <a:bodyPr/>
                    <a:lstStyle/>
                    <a:p>
                      <a:r>
                        <a:rPr lang="en-US" sz="1200" b="1"/>
                        <a:t>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692459">
                <a:tc>
                  <a:txBody>
                    <a:bodyPr/>
                    <a:lstStyle/>
                    <a:p>
                      <a:pPr algn="ctr"/>
                      <a:r>
                        <a:rPr lang="en-US"/>
                        <a:t>   </a:t>
                      </a:r>
                      <a:r>
                        <a:rPr lang="en-US" sz="1000" b="0" i="0" u="none" strike="noStrike" noProof="0">
                          <a:solidFill>
                            <a:srgbClr val="000000"/>
                          </a:solidFill>
                          <a:latin typeface="Arial"/>
                        </a:rPr>
                        <a:t>TS4</a:t>
                      </a:r>
                      <a:r>
                        <a:rPr lang="en-US"/>
                        <a:t> </a:t>
                      </a:r>
                      <a:endParaRPr lang="en-US" sz="1000"/>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3 to ensure the implemented features are working as expected and meet the acceptance criteria.</a:t>
                      </a:r>
                      <a:endParaRPr lang="en-US" sz="10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4 should have corresponding test cases that cover positive, negative, and edge case scenarios.</a:t>
                      </a:r>
                    </a:p>
                    <a:p>
                      <a:pPr marL="0" lvl="0" indent="0">
                        <a:buNone/>
                      </a:pPr>
                      <a:endParaRPr lang="en-US" sz="1000" b="0" i="0" u="none" strike="noStrike" noProof="0"/>
                    </a:p>
                  </a:txBody>
                  <a:tcPr/>
                </a:tc>
                <a:tc>
                  <a:txBody>
                    <a:bodyPr/>
                    <a:lstStyle/>
                    <a:p>
                      <a:r>
                        <a:rPr lang="en-US" sz="1000"/>
                        <a:t>5</a:t>
                      </a:r>
                    </a:p>
                  </a:txBody>
                  <a:tcPr/>
                </a:tc>
                <a:tc>
                  <a:txBody>
                    <a:bodyPr/>
                    <a:lstStyle/>
                    <a:p>
                      <a:pPr lvl="0">
                        <a:buNone/>
                      </a:pPr>
                      <a:r>
                        <a:rPr lang="en-US" sz="1000"/>
                        <a:t>Completed</a:t>
                      </a:r>
                    </a:p>
                  </a:txBody>
                  <a:tcPr/>
                </a:tc>
                <a:extLst>
                  <a:ext uri="{0D108BD9-81ED-4DB2-BD59-A6C34878D82A}">
                    <a16:rowId xmlns:a16="http://schemas.microsoft.com/office/drawing/2014/main" val="2183915332"/>
                  </a:ext>
                </a:extLst>
              </a:tr>
              <a:tr h="904351">
                <a:tc>
                  <a:txBody>
                    <a:bodyPr/>
                    <a:lstStyle/>
                    <a:p>
                      <a:pPr lvl="0" algn="ctr">
                        <a:buNone/>
                      </a:pPr>
                      <a:r>
                        <a:rPr lang="en-US" sz="1000" b="0" i="0" u="none" strike="noStrike" noProof="0">
                          <a:solidFill>
                            <a:srgbClr val="000000"/>
                          </a:solidFill>
                          <a:latin typeface="Arial"/>
                        </a:rPr>
                        <a:t>TS16</a:t>
                      </a:r>
                      <a:endParaRPr lang="en-US"/>
                    </a:p>
                  </a:txBody>
                  <a:tcPr anchor="ctr"/>
                </a:tc>
                <a:tc>
                  <a:txBody>
                    <a:bodyPr/>
                    <a:lstStyle/>
                    <a:p>
                      <a:pPr lvl="0" algn="l">
                        <a:lnSpc>
                          <a:spcPct val="100000"/>
                        </a:lnSpc>
                        <a:spcBef>
                          <a:spcPts val="0"/>
                        </a:spcBef>
                        <a:spcAft>
                          <a:spcPts val="0"/>
                        </a:spcAft>
                        <a:buNone/>
                      </a:pPr>
                      <a:r>
                        <a:rPr lang="en-US" sz="1000" b="0" i="0" u="none" strike="noStrike" noProof="0">
                          <a:latin typeface="Arial"/>
                        </a:rPr>
                        <a:t>As a developer, I need to draft a technical paper that documents the design, architecture, implementation details, challenges faced, and results of the project so that we can clearly present our work for academic or professional review.</a:t>
                      </a:r>
                      <a:endParaRPr lang="en-US">
                        <a:latin typeface="Arial"/>
                      </a:endParaRPr>
                    </a:p>
                  </a:txBody>
                  <a:tcPr/>
                </a:tc>
                <a:tc>
                  <a:txBody>
                    <a:bodyPr/>
                    <a:lstStyle/>
                    <a:p>
                      <a:pPr lvl="0">
                        <a:buNone/>
                      </a:pPr>
                      <a:r>
                        <a:rPr lang="en-US" sz="1000" b="0" i="0" u="none" strike="noStrike" noProof="0">
                          <a:latin typeface="Arial"/>
                        </a:rPr>
                        <a:t>The technical paper should include sections on problem statement, methodology, system architecture, technology stack, implementation details, challenges, results, and future work, and it should be well-structured and ready for submission or presentation.</a:t>
                      </a:r>
                    </a:p>
                  </a:txBody>
                  <a:tcPr/>
                </a:tc>
                <a:tc>
                  <a:txBody>
                    <a:bodyPr/>
                    <a:lstStyle/>
                    <a:p>
                      <a:pPr lvl="0">
                        <a:buNone/>
                      </a:pPr>
                      <a:r>
                        <a:rPr lang="en-US" sz="1000" b="0" i="0" u="none" strike="noStrike" noProof="0">
                          <a:solidFill>
                            <a:srgbClr val="000000"/>
                          </a:solidFill>
                          <a:latin typeface="Arial"/>
                        </a:rPr>
                        <a:t>5</a:t>
                      </a:r>
                    </a:p>
                  </a:txBody>
                  <a:tcPr/>
                </a:tc>
                <a:tc>
                  <a:txBody>
                    <a:bodyPr/>
                    <a:lstStyle/>
                    <a:p>
                      <a:pPr lvl="0">
                        <a:buNone/>
                      </a:pPr>
                      <a:r>
                        <a:rPr lang="en-US" sz="1000" b="0" i="0" u="none" strike="noStrike" noProof="0">
                          <a:solidFill>
                            <a:srgbClr val="000000"/>
                          </a:solidFill>
                          <a:latin typeface="Arial"/>
                        </a:rPr>
                        <a:t>Completed</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US9</a:t>
                      </a:r>
                    </a:p>
                  </a:txBody>
                  <a:tcPr anchor="ctr"/>
                </a:tc>
                <a:tc>
                  <a:txBody>
                    <a:bodyPr/>
                    <a:lstStyle/>
                    <a:p>
                      <a:pPr lvl="0">
                        <a:buNone/>
                      </a:pPr>
                      <a:r>
                        <a:rPr lang="en-US" sz="1000" b="0" i="0" u="none" strike="noStrike" noProof="0"/>
                        <a:t>As a </a:t>
                      </a:r>
                      <a:r>
                        <a:rPr lang="en-US" sz="1000" b="0" i="0" u="none" strike="noStrike" noProof="0">
                          <a:solidFill>
                            <a:srgbClr val="000000"/>
                          </a:solidFill>
                          <a:latin typeface="Arial"/>
                        </a:rPr>
                        <a:t>visually impaired user,</a:t>
                      </a:r>
                      <a:r>
                        <a:rPr lang="en-US" sz="1000" b="0" i="0" u="none" strike="noStrike" noProof="0"/>
                        <a:t> I want to be able to connect with other users and grant them access to control my app temporarily, so that they can assist me in navigating or using certain features remotely when I need help.</a:t>
                      </a:r>
                      <a:endParaRPr lang="en-US"/>
                    </a:p>
                  </a:txBody>
                  <a:tcPr/>
                </a:tc>
                <a:tc>
                  <a:txBody>
                    <a:bodyPr/>
                    <a:lstStyle/>
                    <a:p>
                      <a:pPr lvl="0">
                        <a:buNone/>
                      </a:pPr>
                      <a:r>
                        <a:rPr lang="en-US" sz="1000" b="0" i="0" u="none" strike="noStrike" noProof="0"/>
                        <a:t>The system should allow a user to securely share access with a trusted user, enabling them to view and interact with key controls in real-time, with the ability to revoke access at any time.</a:t>
                      </a:r>
                      <a:endParaRPr lang="en-US"/>
                    </a:p>
                  </a:txBody>
                  <a:tcPr/>
                </a:tc>
                <a:tc>
                  <a:txBody>
                    <a:bodyPr/>
                    <a:lstStyle/>
                    <a:p>
                      <a:pPr lvl="0">
                        <a:buNone/>
                      </a:pPr>
                      <a:r>
                        <a:rPr lang="en-US" sz="1000" b="0" i="0" u="none" strike="noStrike" noProof="0">
                          <a:solidFill>
                            <a:srgbClr val="000000"/>
                          </a:solidFill>
                          <a:latin typeface="Arial"/>
                        </a:rPr>
                        <a:t>5</a:t>
                      </a:r>
                    </a:p>
                  </a:txBody>
                  <a:tcPr/>
                </a:tc>
                <a:tc>
                  <a:txBody>
                    <a:bodyPr/>
                    <a:lstStyle/>
                    <a:p>
                      <a:pPr lvl="0">
                        <a:buNone/>
                      </a:pPr>
                      <a:r>
                        <a:rPr lang="en-US" sz="1000" b="0" i="0" u="none" strike="noStrike" noProof="0">
                          <a:solidFill>
                            <a:srgbClr val="000000"/>
                          </a:solidFill>
                          <a:latin typeface="Arial"/>
                        </a:rPr>
                        <a:t>Incomplete</a:t>
                      </a:r>
                      <a:endParaRPr lang="en-US" sz="1000" b="0" i="0" u="none" strike="noStrike" noProof="0" err="1">
                        <a:solidFill>
                          <a:srgbClr val="000000"/>
                        </a:solidFill>
                        <a:latin typeface="Arial"/>
                      </a:endParaRPr>
                    </a:p>
                  </a:txBody>
                  <a:tcPr/>
                </a:tc>
                <a:extLst>
                  <a:ext uri="{0D108BD9-81ED-4DB2-BD59-A6C34878D82A}">
                    <a16:rowId xmlns:a16="http://schemas.microsoft.com/office/drawing/2014/main" val="549958685"/>
                  </a:ext>
                </a:extLst>
              </a:tr>
            </a:tbl>
          </a:graphicData>
        </a:graphic>
      </p:graphicFrame>
      <p:sp>
        <p:nvSpPr>
          <p:cNvPr id="3" name="TextBox 2">
            <a:extLst>
              <a:ext uri="{FF2B5EF4-FFF2-40B4-BE49-F238E27FC236}">
                <a16:creationId xmlns:a16="http://schemas.microsoft.com/office/drawing/2014/main" id="{BA19BCF0-A371-A97D-3B92-AF3A729B0DF4}"/>
              </a:ext>
            </a:extLst>
          </p:cNvPr>
          <p:cNvSpPr txBox="1"/>
          <p:nvPr/>
        </p:nvSpPr>
        <p:spPr>
          <a:xfrm>
            <a:off x="1215890" y="4510200"/>
            <a:ext cx="46783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Committed Story Points on Sprint 3: </a:t>
            </a:r>
            <a:r>
              <a:rPr lang="en-US" b="1"/>
              <a:t>49</a:t>
            </a:r>
          </a:p>
        </p:txBody>
      </p:sp>
    </p:spTree>
    <p:extLst>
      <p:ext uri="{BB962C8B-B14F-4D97-AF65-F5344CB8AC3E}">
        <p14:creationId xmlns:p14="http://schemas.microsoft.com/office/powerpoint/2010/main" val="830546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E92D384-35AC-8467-78EE-AF5D61F36DC3}"/>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A1249A7E-9C8B-834F-C4F1-AF18E67FED24}"/>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Burndown Chart</a:t>
            </a:r>
            <a:r>
              <a:rPr lang="en-US" sz="900"/>
              <a:t>(improved)</a:t>
            </a:r>
            <a:endParaRPr lang="en" sz="1600" b="1"/>
          </a:p>
        </p:txBody>
      </p:sp>
      <p:sp>
        <p:nvSpPr>
          <p:cNvPr id="11" name="TextBox 10">
            <a:extLst>
              <a:ext uri="{FF2B5EF4-FFF2-40B4-BE49-F238E27FC236}">
                <a16:creationId xmlns:a16="http://schemas.microsoft.com/office/drawing/2014/main" id="{D8F68135-FA6D-8253-0ABA-3BF7A39FD531}"/>
              </a:ext>
            </a:extLst>
          </p:cNvPr>
          <p:cNvSpPr txBox="1"/>
          <p:nvPr/>
        </p:nvSpPr>
        <p:spPr>
          <a:xfrm>
            <a:off x="1413480" y="4284068"/>
            <a:ext cx="67838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Sprint 3 committed 49 story points and completed 41 story points.</a:t>
            </a:r>
          </a:p>
        </p:txBody>
      </p:sp>
      <p:graphicFrame>
        <p:nvGraphicFramePr>
          <p:cNvPr id="3" name="Chart 2">
            <a:extLst>
              <a:ext uri="{FF2B5EF4-FFF2-40B4-BE49-F238E27FC236}">
                <a16:creationId xmlns:a16="http://schemas.microsoft.com/office/drawing/2014/main" id="{894CB35F-D42B-F521-7299-9A7E34F07D27}"/>
              </a:ext>
              <a:ext uri="{147F2762-F138-4A5C-976F-8EAC2B608ADB}">
                <a16:predDERef xmlns:a16="http://schemas.microsoft.com/office/drawing/2014/main" pred="{0E20D4FE-2877-3451-7B7B-AF74F5434387}"/>
              </a:ext>
            </a:extLst>
          </p:cNvPr>
          <p:cNvGraphicFramePr>
            <a:graphicFrameLocks/>
          </p:cNvGraphicFramePr>
          <p:nvPr/>
        </p:nvGraphicFramePr>
        <p:xfrm>
          <a:off x="2276475" y="1190625"/>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31615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F3155-783F-D786-FB8B-DFE980957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9CEC50-75DA-C8A8-B25E-34D84F9D8038}"/>
              </a:ext>
            </a:extLst>
          </p:cNvPr>
          <p:cNvSpPr>
            <a:spLocks noGrp="1"/>
          </p:cNvSpPr>
          <p:nvPr>
            <p:ph type="title"/>
          </p:nvPr>
        </p:nvSpPr>
        <p:spPr/>
        <p:txBody>
          <a:bodyPr/>
          <a:lstStyle/>
          <a:p>
            <a:r>
              <a:rPr lang="en-US"/>
              <a:t>Sprint 3 Test Cases</a:t>
            </a:r>
            <a:r>
              <a:rPr lang="en-US" sz="900"/>
              <a:t>(improved)</a:t>
            </a:r>
            <a:endParaRPr lang="en-US" sz="900">
              <a:solidFill>
                <a:srgbClr val="000000"/>
              </a:solidFill>
            </a:endParaRPr>
          </a:p>
          <a:p>
            <a:endParaRPr lang="en-US" sz="900"/>
          </a:p>
        </p:txBody>
      </p:sp>
      <p:graphicFrame>
        <p:nvGraphicFramePr>
          <p:cNvPr id="6" name="Table 5">
            <a:extLst>
              <a:ext uri="{FF2B5EF4-FFF2-40B4-BE49-F238E27FC236}">
                <a16:creationId xmlns:a16="http://schemas.microsoft.com/office/drawing/2014/main" id="{16AFB990-90AD-E49A-54E1-3AC8B9A4D299}"/>
              </a:ext>
            </a:extLst>
          </p:cNvPr>
          <p:cNvGraphicFramePr>
            <a:graphicFrameLocks noGrp="1"/>
          </p:cNvGraphicFramePr>
          <p:nvPr>
            <p:extLst>
              <p:ext uri="{D42A27DB-BD31-4B8C-83A1-F6EECF244321}">
                <p14:modId xmlns:p14="http://schemas.microsoft.com/office/powerpoint/2010/main" val="1462910015"/>
              </p:ext>
            </p:extLst>
          </p:nvPr>
        </p:nvGraphicFramePr>
        <p:xfrm>
          <a:off x="805500" y="1111500"/>
          <a:ext cx="7927161" cy="2682240"/>
        </p:xfrm>
        <a:graphic>
          <a:graphicData uri="http://schemas.openxmlformats.org/drawingml/2006/table">
            <a:tbl>
              <a:tblPr firstRow="1" bandRow="1">
                <a:tableStyleId>{CAB0FF82-9D18-4747-81C7-64023AE3D9A8}</a:tableStyleId>
              </a:tblPr>
              <a:tblGrid>
                <a:gridCol w="486298">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419313">
                  <a:extLst>
                    <a:ext uri="{9D8B030D-6E8A-4147-A177-3AD203B41FA5}">
                      <a16:colId xmlns:a16="http://schemas.microsoft.com/office/drawing/2014/main" val="739355581"/>
                    </a:ext>
                  </a:extLst>
                </a:gridCol>
                <a:gridCol w="699273">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Story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Test Case</a:t>
                      </a:r>
                      <a:endParaRPr lang="en-US" sz="1200" b="0" i="0" u="none" strike="noStrike" noProof="0">
                        <a:solidFill>
                          <a:srgbClr val="000000"/>
                        </a:solidFill>
                        <a:latin typeface="Arial"/>
                      </a:endParaRPr>
                    </a:p>
                  </a:txBody>
                  <a:tcPr/>
                </a:tc>
                <a:tc>
                  <a:txBody>
                    <a:bodyPr/>
                    <a:lstStyle/>
                    <a:p>
                      <a:r>
                        <a:rPr lang="en-US" sz="1200" b="1"/>
                        <a:t>                          </a:t>
                      </a:r>
                      <a:r>
                        <a:rPr lang="en-US" sz="1200" b="1" i="0" u="none" strike="noStrike" noProof="0">
                          <a:solidFill>
                            <a:srgbClr val="000000"/>
                          </a:solidFill>
                          <a:latin typeface="Arial"/>
                        </a:rPr>
                        <a:t>Expected Result</a:t>
                      </a:r>
                      <a:endParaRPr lang="en-US" sz="12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300279">
                <a:tc>
                  <a:txBody>
                    <a:bodyPr/>
                    <a:lstStyle/>
                    <a:p>
                      <a:pPr algn="ctr"/>
                      <a:r>
                        <a:rPr lang="en-US"/>
                        <a:t>  </a:t>
                      </a:r>
                      <a:r>
                        <a:rPr lang="en-US" sz="1000"/>
                        <a:t>1</a:t>
                      </a:r>
                      <a:r>
                        <a:rPr lang="en-US"/>
                        <a:t>  </a:t>
                      </a:r>
                      <a:endParaRPr lang="en-US" sz="1000"/>
                    </a:p>
                  </a:txBody>
                  <a:tcPr anchor="ctr"/>
                </a:tc>
                <a:tc>
                  <a:txBody>
                    <a:bodyPr/>
                    <a:lstStyle/>
                    <a:p>
                      <a:pPr lvl="0" algn="ctr">
                        <a:buNone/>
                      </a:pPr>
                      <a:r>
                        <a:rPr lang="en-US" sz="1000" b="0" i="0" u="none" strike="noStrike" noProof="0">
                          <a:solidFill>
                            <a:srgbClr val="000000"/>
                          </a:solidFill>
                          <a:latin typeface="Arial"/>
                        </a:rPr>
                        <a:t>TS12</a:t>
                      </a:r>
                      <a:endParaRPr lang="en-US" sz="1000"/>
                    </a:p>
                  </a:txBody>
                  <a:tcPr anchor="ctr"/>
                </a:tc>
                <a:tc>
                  <a:txBody>
                    <a:bodyPr/>
                    <a:lstStyle/>
                    <a:p>
                      <a:pPr lvl="0">
                        <a:buNone/>
                      </a:pPr>
                      <a:r>
                        <a:rPr lang="en-US" sz="1000" b="0" i="0" u="none" strike="noStrike" noProof="0">
                          <a:solidFill>
                            <a:srgbClr val="292A2E"/>
                          </a:solidFill>
                        </a:rPr>
                        <a:t>Verify that a developer can successfully create a new AWS account with root user credentials</a:t>
                      </a:r>
                      <a:endParaRPr lang="en-US"/>
                    </a:p>
                  </a:txBody>
                  <a:tcPr/>
                </a:tc>
                <a:tc>
                  <a:txBody>
                    <a:bodyPr/>
                    <a:lstStyle/>
                    <a:p>
                      <a:pPr marL="0" lvl="0" indent="0">
                        <a:buNone/>
                      </a:pPr>
                      <a:r>
                        <a:rPr lang="en-US" sz="1000" b="0" i="0" u="none" strike="noStrike" noProof="0"/>
                        <a:t>A new AWS account is created with a confirmed email address, secure password, and multi-factor authentication (MFA) enabled for the root user. The developer receives confirmation of successful account creation and can access the AWS Management Console.</a:t>
                      </a:r>
                      <a:endParaRPr lang="en-US"/>
                    </a:p>
                  </a:txBody>
                  <a:tcPr/>
                </a:tc>
                <a:tc>
                  <a:txBody>
                    <a:bodyPr/>
                    <a:lstStyle/>
                    <a:p>
                      <a:pPr algn="ctr"/>
                      <a:r>
                        <a:rPr lang="en-US" sz="1000"/>
                        <a:t>Passed</a:t>
                      </a:r>
                    </a:p>
                  </a:txBody>
                  <a:tcPr anchor="ctr"/>
                </a:tc>
                <a:extLst>
                  <a:ext uri="{0D108BD9-81ED-4DB2-BD59-A6C34878D82A}">
                    <a16:rowId xmlns:a16="http://schemas.microsoft.com/office/drawing/2014/main" val="2183915332"/>
                  </a:ext>
                </a:extLst>
              </a:tr>
              <a:tr h="329338">
                <a:tc>
                  <a:txBody>
                    <a:bodyPr/>
                    <a:lstStyle/>
                    <a:p>
                      <a:pPr lvl="0" algn="ctr">
                        <a:buNone/>
                      </a:pPr>
                      <a:r>
                        <a:rPr lang="en-US" sz="1000" b="0" i="0" u="none" strike="noStrike" noProof="0">
                          <a:solidFill>
                            <a:srgbClr val="000000"/>
                          </a:solidFill>
                          <a:latin typeface="Arial"/>
                        </a:rPr>
                        <a:t>2</a:t>
                      </a:r>
                    </a:p>
                  </a:txBody>
                  <a:tcPr anchor="ctr"/>
                </a:tc>
                <a:tc>
                  <a:txBody>
                    <a:bodyPr/>
                    <a:lstStyle/>
                    <a:p>
                      <a:pPr lvl="0" algn="ctr">
                        <a:buNone/>
                      </a:pPr>
                      <a:r>
                        <a:rPr lang="en-US" sz="1000" b="0" i="0" u="none" strike="noStrike" noProof="0">
                          <a:solidFill>
                            <a:srgbClr val="000000"/>
                          </a:solidFill>
                          <a:latin typeface="Arial"/>
                        </a:rPr>
                        <a:t>TS13</a:t>
                      </a:r>
                      <a:endParaRPr lang="en-US" sz="1000"/>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Verify that the backend and model code can be successfully deployed on an appropriately configured EC2 instance</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EC2 instance launches with proper configuration (correct type, security groups, IAM role). Backend and model code deploy successfully with all dependencies. Application initializes without errors, with logs confirming proper startup of all components</a:t>
                      </a:r>
                      <a:endParaRPr lang="en-US" sz="1000" b="0" i="0" u="none" strike="noStrike" noProof="0">
                        <a:solidFill>
                          <a:srgbClr val="000000"/>
                        </a:solidFill>
                        <a:latin typeface="Arial"/>
                      </a:endParaRPr>
                    </a:p>
                  </a:txBody>
                  <a:tcPr/>
                </a:tc>
                <a:tc>
                  <a:txBody>
                    <a:bodyPr/>
                    <a:lstStyle/>
                    <a:p>
                      <a:pPr lvl="0" algn="ctr">
                        <a:buNone/>
                      </a:pPr>
                      <a:r>
                        <a:rPr lang="en-US" sz="1000" b="0" i="0" u="none" strike="noStrike" noProof="0">
                          <a:solidFill>
                            <a:srgbClr val="000000"/>
                          </a:solidFill>
                          <a:latin typeface="Arial"/>
                        </a:rPr>
                        <a:t>Passed</a:t>
                      </a:r>
                    </a:p>
                  </a:txBody>
                  <a:tcPr anchor="ctr"/>
                </a:tc>
                <a:extLst>
                  <a:ext uri="{0D108BD9-81ED-4DB2-BD59-A6C34878D82A}">
                    <a16:rowId xmlns:a16="http://schemas.microsoft.com/office/drawing/2014/main" val="1806671908"/>
                  </a:ext>
                </a:extLst>
              </a:tr>
              <a:tr h="329338">
                <a:tc>
                  <a:txBody>
                    <a:bodyPr/>
                    <a:lstStyle/>
                    <a:p>
                      <a:pPr lvl="0" algn="ctr">
                        <a:buNone/>
                      </a:pPr>
                      <a:r>
                        <a:rPr lang="en-US" sz="1000" b="0" i="0" u="none" strike="noStrike" noProof="0">
                          <a:solidFill>
                            <a:srgbClr val="000000"/>
                          </a:solidFill>
                          <a:latin typeface="Arial"/>
                        </a:rPr>
                        <a:t>3</a:t>
                      </a:r>
                    </a:p>
                  </a:txBody>
                  <a:tcPr anchor="ctr"/>
                </a:tc>
                <a:tc>
                  <a:txBody>
                    <a:bodyPr/>
                    <a:lstStyle/>
                    <a:p>
                      <a:pPr lvl="0" algn="ctr">
                        <a:buNone/>
                      </a:pPr>
                      <a:r>
                        <a:rPr lang="en-US" sz="1000" b="0" i="0" u="none" strike="noStrike" noProof="0">
                          <a:solidFill>
                            <a:srgbClr val="000000"/>
                          </a:solidFill>
                          <a:latin typeface="Arial"/>
                        </a:rPr>
                        <a:t>TS14</a:t>
                      </a:r>
                      <a:endParaRPr lang="en-US" sz="1000"/>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Verify that the deployment and installation manual contains all necessary steps and information</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Manual includes complete setup instructions for environment configuration, application deployment, and system maintenance with accurate commands, dependencies, and configuration settings.</a:t>
                      </a:r>
                      <a:endParaRPr lang="en-US">
                        <a:latin typeface="Arial"/>
                      </a:endParaRPr>
                    </a:p>
                  </a:txBody>
                  <a:tcPr/>
                </a:tc>
                <a:tc>
                  <a:txBody>
                    <a:bodyPr/>
                    <a:lstStyle/>
                    <a:p>
                      <a:pPr lvl="0" algn="ctr">
                        <a:buNone/>
                      </a:pPr>
                      <a:r>
                        <a:rPr lang="en-US" sz="1000" b="0" i="0" u="none" strike="noStrike" noProof="0">
                          <a:solidFill>
                            <a:srgbClr val="000000"/>
                          </a:solidFill>
                          <a:latin typeface="Arial"/>
                        </a:rPr>
                        <a:t>Passed</a:t>
                      </a:r>
                      <a:endParaRPr lang="en-US"/>
                    </a:p>
                  </a:txBody>
                  <a:tcPr anchor="ctr"/>
                </a:tc>
                <a:extLst>
                  <a:ext uri="{0D108BD9-81ED-4DB2-BD59-A6C34878D82A}">
                    <a16:rowId xmlns:a16="http://schemas.microsoft.com/office/drawing/2014/main" val="7265156"/>
                  </a:ext>
                </a:extLst>
              </a:tr>
            </a:tbl>
          </a:graphicData>
        </a:graphic>
      </p:graphicFrame>
    </p:spTree>
    <p:extLst>
      <p:ext uri="{BB962C8B-B14F-4D97-AF65-F5344CB8AC3E}">
        <p14:creationId xmlns:p14="http://schemas.microsoft.com/office/powerpoint/2010/main" val="3049111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ED8E9-EDBE-5F14-4C44-280CEC4C49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5C9C38-AD9E-0BDD-C7C8-43EA3875F504}"/>
              </a:ext>
            </a:extLst>
          </p:cNvPr>
          <p:cNvSpPr>
            <a:spLocks noGrp="1"/>
          </p:cNvSpPr>
          <p:nvPr>
            <p:ph type="title"/>
          </p:nvPr>
        </p:nvSpPr>
        <p:spPr/>
        <p:txBody>
          <a:bodyPr/>
          <a:lstStyle/>
          <a:p>
            <a:r>
              <a:rPr lang="en-US"/>
              <a:t>Sprint 3 Test Cases</a:t>
            </a:r>
            <a:r>
              <a:rPr lang="en-US" sz="900"/>
              <a:t>(improved)</a:t>
            </a:r>
            <a:endParaRPr lang="en-US"/>
          </a:p>
        </p:txBody>
      </p:sp>
      <p:graphicFrame>
        <p:nvGraphicFramePr>
          <p:cNvPr id="6" name="Table 5">
            <a:extLst>
              <a:ext uri="{FF2B5EF4-FFF2-40B4-BE49-F238E27FC236}">
                <a16:creationId xmlns:a16="http://schemas.microsoft.com/office/drawing/2014/main" id="{69B39D1C-288C-B3AE-798E-94AF2FA7C853}"/>
              </a:ext>
            </a:extLst>
          </p:cNvPr>
          <p:cNvGraphicFramePr>
            <a:graphicFrameLocks noGrp="1"/>
          </p:cNvGraphicFramePr>
          <p:nvPr>
            <p:extLst>
              <p:ext uri="{D42A27DB-BD31-4B8C-83A1-F6EECF244321}">
                <p14:modId xmlns:p14="http://schemas.microsoft.com/office/powerpoint/2010/main" val="3906625274"/>
              </p:ext>
            </p:extLst>
          </p:nvPr>
        </p:nvGraphicFramePr>
        <p:xfrm>
          <a:off x="805500" y="1111500"/>
          <a:ext cx="7927161" cy="3230880"/>
        </p:xfrm>
        <a:graphic>
          <a:graphicData uri="http://schemas.openxmlformats.org/drawingml/2006/table">
            <a:tbl>
              <a:tblPr firstRow="1" bandRow="1">
                <a:tableStyleId>{CAB0FF82-9D18-4747-81C7-64023AE3D9A8}</a:tableStyleId>
              </a:tblPr>
              <a:tblGrid>
                <a:gridCol w="486298">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419313">
                  <a:extLst>
                    <a:ext uri="{9D8B030D-6E8A-4147-A177-3AD203B41FA5}">
                      <a16:colId xmlns:a16="http://schemas.microsoft.com/office/drawing/2014/main" val="739355581"/>
                    </a:ext>
                  </a:extLst>
                </a:gridCol>
                <a:gridCol w="699273">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Story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Test Case</a:t>
                      </a:r>
                      <a:endParaRPr lang="en-US" sz="1200" b="0" i="0" u="none" strike="noStrike" noProof="0">
                        <a:solidFill>
                          <a:srgbClr val="000000"/>
                        </a:solidFill>
                        <a:latin typeface="Arial"/>
                      </a:endParaRPr>
                    </a:p>
                  </a:txBody>
                  <a:tcPr/>
                </a:tc>
                <a:tc>
                  <a:txBody>
                    <a:bodyPr/>
                    <a:lstStyle/>
                    <a:p>
                      <a:r>
                        <a:rPr lang="en-US" sz="1200" b="1"/>
                        <a:t>                          </a:t>
                      </a:r>
                      <a:r>
                        <a:rPr lang="en-US" sz="1200" b="1" i="0" u="none" strike="noStrike" noProof="0">
                          <a:solidFill>
                            <a:srgbClr val="000000"/>
                          </a:solidFill>
                          <a:latin typeface="Arial"/>
                        </a:rPr>
                        <a:t>Expected Result</a:t>
                      </a:r>
                      <a:endParaRPr lang="en-US" sz="12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300279">
                <a:tc>
                  <a:txBody>
                    <a:bodyPr/>
                    <a:lstStyle/>
                    <a:p>
                      <a:pPr algn="ctr"/>
                      <a:r>
                        <a:rPr lang="en-US" sz="1000"/>
                        <a:t>4</a:t>
                      </a:r>
                    </a:p>
                  </a:txBody>
                  <a:tcPr anchor="ctr"/>
                </a:tc>
                <a:tc>
                  <a:txBody>
                    <a:bodyPr/>
                    <a:lstStyle/>
                    <a:p>
                      <a:pPr lvl="0" algn="ctr">
                        <a:buNone/>
                      </a:pPr>
                      <a:r>
                        <a:rPr lang="en-US" sz="1000" b="0" i="0" u="none" strike="noStrike" noProof="0">
                          <a:solidFill>
                            <a:srgbClr val="000000"/>
                          </a:solidFill>
                          <a:latin typeface="Arial"/>
                        </a:rPr>
                        <a:t>US7</a:t>
                      </a:r>
                      <a:endParaRPr lang="en-US"/>
                    </a:p>
                  </a:txBody>
                  <a:tcPr anchor="ctr"/>
                </a:tc>
                <a:tc>
                  <a:txBody>
                    <a:bodyPr/>
                    <a:lstStyle/>
                    <a:p>
                      <a:pPr lvl="0">
                        <a:buNone/>
                      </a:pPr>
                      <a:r>
                        <a:rPr lang="en-US" sz="1000" b="0" i="0" u="none" strike="noStrike" noProof="0">
                          <a:solidFill>
                            <a:srgbClr val="292A2E"/>
                          </a:solidFill>
                          <a:latin typeface="Arial"/>
                        </a:rPr>
                        <a:t>Verify that the application correctly identifies and communicates relevant objects and obstacles in the user's surroundings</a:t>
                      </a:r>
                      <a:endParaRPr lang="en-US"/>
                    </a:p>
                  </a:txBody>
                  <a:tcPr/>
                </a:tc>
                <a:tc>
                  <a:txBody>
                    <a:bodyPr/>
                    <a:lstStyle/>
                    <a:p>
                      <a:pPr marL="0" lvl="0" indent="0">
                        <a:buNone/>
                      </a:pPr>
                      <a:r>
                        <a:rPr lang="en-US" sz="1000" b="0" i="0" u="none" strike="noStrike" noProof="0">
                          <a:latin typeface="Arial"/>
                        </a:rPr>
                        <a:t>Application accurately detects obstacles, landmarks, and potential hazards in the user's environment and provides clear, timely audio descriptions that match what's actually present.</a:t>
                      </a:r>
                      <a:endParaRPr lang="en-US">
                        <a:latin typeface="Arial"/>
                      </a:endParaRPr>
                    </a:p>
                  </a:txBody>
                  <a:tcPr/>
                </a:tc>
                <a:tc>
                  <a:txBody>
                    <a:bodyPr/>
                    <a:lstStyle/>
                    <a:p>
                      <a:pPr lvl="0" algn="ctr">
                        <a:buNone/>
                      </a:pPr>
                      <a:r>
                        <a:rPr lang="en-US" sz="1000" b="0" i="0" u="none" strike="noStrike" noProof="0">
                          <a:solidFill>
                            <a:srgbClr val="000000"/>
                          </a:solidFill>
                          <a:latin typeface="Arial"/>
                        </a:rPr>
                        <a:t>Passed</a:t>
                      </a:r>
                      <a:endParaRPr lang="en-US"/>
                    </a:p>
                  </a:txBody>
                  <a:tcPr anchor="ctr"/>
                </a:tc>
                <a:extLst>
                  <a:ext uri="{0D108BD9-81ED-4DB2-BD59-A6C34878D82A}">
                    <a16:rowId xmlns:a16="http://schemas.microsoft.com/office/drawing/2014/main" val="2183915332"/>
                  </a:ext>
                </a:extLst>
              </a:tr>
              <a:tr h="329338">
                <a:tc>
                  <a:txBody>
                    <a:bodyPr/>
                    <a:lstStyle/>
                    <a:p>
                      <a:pPr lvl="0" algn="ctr">
                        <a:buNone/>
                      </a:pPr>
                      <a:r>
                        <a:rPr lang="en-US" sz="1000" b="0" i="0" u="none" strike="noStrike" noProof="0">
                          <a:solidFill>
                            <a:srgbClr val="000000"/>
                          </a:solidFill>
                          <a:latin typeface="Arial"/>
                        </a:rPr>
                        <a:t>5</a:t>
                      </a:r>
                    </a:p>
                  </a:txBody>
                  <a:tcPr anchor="ctr"/>
                </a:tc>
                <a:tc>
                  <a:txBody>
                    <a:bodyPr/>
                    <a:lstStyle/>
                    <a:p>
                      <a:pPr algn="ctr"/>
                      <a:r>
                        <a:rPr lang="en-US" sz="1000"/>
                        <a:t>US7</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Verify that audio updates are delivered in a clear, timely, and non-disruptive manner</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Audio notifications are delivered with appropriate volume, clarity, and frequency. Critical alerts are prioritized, and the user can easily understand the information without becoming overwhelmed or confused by excessive updates.</a:t>
                      </a:r>
                      <a:endParaRPr lang="en-US">
                        <a:latin typeface="Arial"/>
                      </a:endParaRPr>
                    </a:p>
                  </a:txBody>
                  <a:tcPr/>
                </a:tc>
                <a:tc>
                  <a:txBody>
                    <a:bodyPr/>
                    <a:lstStyle/>
                    <a:p>
                      <a:pPr lvl="0" algn="ctr">
                        <a:buNone/>
                      </a:pPr>
                      <a:r>
                        <a:rPr lang="en-US" sz="1000" b="0" i="0" u="none" strike="noStrike" noProof="0">
                          <a:solidFill>
                            <a:srgbClr val="000000"/>
                          </a:solidFill>
                          <a:latin typeface="Arial"/>
                        </a:rPr>
                        <a:t>Passed</a:t>
                      </a:r>
                      <a:endParaRPr lang="en-US"/>
                    </a:p>
                  </a:txBody>
                  <a:tcPr anchor="ctr"/>
                </a:tc>
                <a:extLst>
                  <a:ext uri="{0D108BD9-81ED-4DB2-BD59-A6C34878D82A}">
                    <a16:rowId xmlns:a16="http://schemas.microsoft.com/office/drawing/2014/main" val="1806671908"/>
                  </a:ext>
                </a:extLst>
              </a:tr>
              <a:tr h="329338">
                <a:tc>
                  <a:txBody>
                    <a:bodyPr/>
                    <a:lstStyle/>
                    <a:p>
                      <a:pPr lvl="0" algn="ctr">
                        <a:buNone/>
                      </a:pPr>
                      <a:r>
                        <a:rPr lang="en-US" sz="1000" b="0" i="0" u="none" strike="noStrike" noProof="0">
                          <a:solidFill>
                            <a:srgbClr val="000000"/>
                          </a:solidFill>
                          <a:latin typeface="Arial"/>
                        </a:rPr>
                        <a:t>6</a:t>
                      </a:r>
                    </a:p>
                  </a:txBody>
                  <a:tcPr anchor="ctr"/>
                </a:tc>
                <a:tc>
                  <a:txBody>
                    <a:bodyPr/>
                    <a:lstStyle/>
                    <a:p>
                      <a:pPr lvl="0" algn="ctr">
                        <a:buNone/>
                      </a:pPr>
                      <a:r>
                        <a:rPr lang="en-US" sz="1000"/>
                        <a:t>US8</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Verify that visually impaired users can easily input their source and destination using accessibility features</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UI elements are properly labeled for screen readers, voice input works correctly, and all input fields are navigable using keyboard shortcuts. Users can successfully enter locations without visual cues.</a:t>
                      </a:r>
                      <a:endParaRPr lang="en-US"/>
                    </a:p>
                  </a:txBody>
                  <a:tcPr/>
                </a:tc>
                <a:tc>
                  <a:txBody>
                    <a:bodyPr/>
                    <a:lstStyle/>
                    <a:p>
                      <a:pPr lvl="0" algn="ctr">
                        <a:buNone/>
                      </a:pPr>
                      <a:r>
                        <a:rPr lang="en-US" sz="1000" b="0" i="0" u="none" strike="noStrike" noProof="0">
                          <a:solidFill>
                            <a:srgbClr val="000000"/>
                          </a:solidFill>
                          <a:latin typeface="Arial"/>
                        </a:rPr>
                        <a:t>Passed</a:t>
                      </a:r>
                      <a:endParaRPr lang="en-US"/>
                    </a:p>
                  </a:txBody>
                  <a:tcPr anchor="ctr"/>
                </a:tc>
                <a:extLst>
                  <a:ext uri="{0D108BD9-81ED-4DB2-BD59-A6C34878D82A}">
                    <a16:rowId xmlns:a16="http://schemas.microsoft.com/office/drawing/2014/main" val="7265156"/>
                  </a:ext>
                </a:extLst>
              </a:tr>
              <a:tr h="329338">
                <a:tc>
                  <a:txBody>
                    <a:bodyPr/>
                    <a:lstStyle/>
                    <a:p>
                      <a:pPr lvl="0" algn="ctr">
                        <a:buNone/>
                      </a:pPr>
                      <a:r>
                        <a:rPr lang="en-US" sz="1000" b="0" i="0" u="none" strike="noStrike" noProof="0">
                          <a:solidFill>
                            <a:srgbClr val="000000"/>
                          </a:solidFill>
                          <a:latin typeface="Arial"/>
                        </a:rPr>
                        <a:t>7</a:t>
                      </a:r>
                    </a:p>
                  </a:txBody>
                  <a:tcPr anchor="ctr"/>
                </a:tc>
                <a:tc>
                  <a:txBody>
                    <a:bodyPr/>
                    <a:lstStyle/>
                    <a:p>
                      <a:pPr lvl="0" algn="ctr">
                        <a:buNone/>
                      </a:pPr>
                      <a:r>
                        <a:rPr lang="en-US" sz="1000"/>
                        <a:t>US8</a:t>
                      </a:r>
                      <a:endParaRPr lang="en-US"/>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Verify that navigation directions from Google Maps are delivered in an accessible format</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Navigation directions are converted to clear audio instructions that provide timely guidance at appropriate intervals. Turn-by-turn directions include distance information and warning for upcoming turns.</a:t>
                      </a:r>
                    </a:p>
                  </a:txBody>
                  <a:tcPr/>
                </a:tc>
                <a:tc>
                  <a:txBody>
                    <a:bodyPr/>
                    <a:lstStyle/>
                    <a:p>
                      <a:pPr lvl="0" algn="ctr">
                        <a:buNone/>
                      </a:pPr>
                      <a:r>
                        <a:rPr lang="en-US" sz="1000" b="0" i="0" u="none" strike="noStrike" noProof="0">
                          <a:solidFill>
                            <a:srgbClr val="000000"/>
                          </a:solidFill>
                          <a:latin typeface="Arial"/>
                        </a:rPr>
                        <a:t>Passed</a:t>
                      </a:r>
                      <a:endParaRPr lang="en-US"/>
                    </a:p>
                  </a:txBody>
                  <a:tcPr anchor="ctr"/>
                </a:tc>
                <a:extLst>
                  <a:ext uri="{0D108BD9-81ED-4DB2-BD59-A6C34878D82A}">
                    <a16:rowId xmlns:a16="http://schemas.microsoft.com/office/drawing/2014/main" val="1856464999"/>
                  </a:ext>
                </a:extLst>
              </a:tr>
            </a:tbl>
          </a:graphicData>
        </a:graphic>
      </p:graphicFrame>
    </p:spTree>
    <p:extLst>
      <p:ext uri="{BB962C8B-B14F-4D97-AF65-F5344CB8AC3E}">
        <p14:creationId xmlns:p14="http://schemas.microsoft.com/office/powerpoint/2010/main" val="3422021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3F06EF0-6DFB-A88F-94D8-714979939D94}"/>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55F9EA8-0F6A-2F9D-57D9-A7CB62313977}"/>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Team Velocity &amp; Committed Ratio</a:t>
            </a:r>
            <a:endParaRPr lang="en" sz="1600" b="1">
              <a:solidFill>
                <a:srgbClr val="212121"/>
              </a:solidFill>
            </a:endParaRPr>
          </a:p>
        </p:txBody>
      </p:sp>
      <p:sp>
        <p:nvSpPr>
          <p:cNvPr id="6" name="TextBox 5">
            <a:extLst>
              <a:ext uri="{FF2B5EF4-FFF2-40B4-BE49-F238E27FC236}">
                <a16:creationId xmlns:a16="http://schemas.microsoft.com/office/drawing/2014/main" id="{C10350D6-ED4F-58AD-5230-DC78B61893FF}"/>
              </a:ext>
            </a:extLst>
          </p:cNvPr>
          <p:cNvSpPr txBox="1"/>
          <p:nvPr/>
        </p:nvSpPr>
        <p:spPr>
          <a:xfrm>
            <a:off x="419470" y="4277781"/>
            <a:ext cx="82517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 of a total 49 committed story points, 41 story points were completed. The committed ratio is 84</a:t>
            </a:r>
            <a:r>
              <a:rPr lang="en-US" b="1"/>
              <a:t>%.</a:t>
            </a:r>
          </a:p>
        </p:txBody>
      </p:sp>
      <p:graphicFrame>
        <p:nvGraphicFramePr>
          <p:cNvPr id="2" name="Chart 1">
            <a:extLst>
              <a:ext uri="{FF2B5EF4-FFF2-40B4-BE49-F238E27FC236}">
                <a16:creationId xmlns:a16="http://schemas.microsoft.com/office/drawing/2014/main" id="{0E20D4FE-2877-3451-7B7B-AF74F5434387}"/>
              </a:ext>
              <a:ext uri="{147F2762-F138-4A5C-976F-8EAC2B608ADB}">
                <a16:predDERef xmlns:a16="http://schemas.microsoft.com/office/drawing/2014/main" pred="{E4AD1894-004B-E231-0144-4CB4F8CC8BE4}"/>
              </a:ext>
            </a:extLst>
          </p:cNvPr>
          <p:cNvGraphicFramePr>
            <a:graphicFrameLocks/>
          </p:cNvGraphicFramePr>
          <p:nvPr/>
        </p:nvGraphicFramePr>
        <p:xfrm>
          <a:off x="2300288" y="1190625"/>
          <a:ext cx="4524375"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34540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709C63-D7C5-14E5-3960-81DB9229C265}"/>
              </a:ext>
            </a:extLst>
          </p:cNvPr>
          <p:cNvSpPr>
            <a:spLocks noGrp="1"/>
          </p:cNvSpPr>
          <p:nvPr>
            <p:ph type="subTitle" idx="1"/>
          </p:nvPr>
        </p:nvSpPr>
        <p:spPr>
          <a:xfrm>
            <a:off x="713225" y="1206454"/>
            <a:ext cx="2568000" cy="510900"/>
          </a:xfrm>
        </p:spPr>
        <p:txBody>
          <a:bodyPr/>
          <a:lstStyle/>
          <a:p>
            <a:r>
              <a:rPr lang="en-US" sz="1800" b="1"/>
              <a:t>What went well?</a:t>
            </a:r>
          </a:p>
        </p:txBody>
      </p:sp>
      <p:sp>
        <p:nvSpPr>
          <p:cNvPr id="3" name="Subtitle 2">
            <a:extLst>
              <a:ext uri="{FF2B5EF4-FFF2-40B4-BE49-F238E27FC236}">
                <a16:creationId xmlns:a16="http://schemas.microsoft.com/office/drawing/2014/main" id="{D53C1573-3E1B-E2D6-1EE4-DAEC7D87421D}"/>
              </a:ext>
            </a:extLst>
          </p:cNvPr>
          <p:cNvSpPr>
            <a:spLocks noGrp="1"/>
          </p:cNvSpPr>
          <p:nvPr>
            <p:ph type="subTitle" idx="2"/>
          </p:nvPr>
        </p:nvSpPr>
        <p:spPr>
          <a:xfrm>
            <a:off x="720458" y="1399450"/>
            <a:ext cx="2568000" cy="2621267"/>
          </a:xfrm>
        </p:spPr>
        <p:txBody>
          <a:bodyPr/>
          <a:lstStyle/>
          <a:p>
            <a:pPr marL="311150" indent="-171450" algn="l">
              <a:buFont typeface="Calibri"/>
              <a:buChar char="-"/>
            </a:pPr>
            <a:endParaRPr lang="en-US" sz="1050"/>
          </a:p>
          <a:p>
            <a:pPr marL="139700" indent="0" algn="l"/>
            <a:endParaRPr lang="en-US" sz="1050"/>
          </a:p>
          <a:p>
            <a:pPr marL="311150" indent="-171450" algn="l">
              <a:buFont typeface="Calibri"/>
              <a:buChar char="-"/>
            </a:pPr>
            <a:r>
              <a:rPr lang="en-US" sz="1050"/>
              <a:t>Integrated API on time</a:t>
            </a:r>
          </a:p>
          <a:p>
            <a:pPr marL="311150" indent="-171450" algn="l">
              <a:buFont typeface="Calibri"/>
              <a:buChar char="-"/>
            </a:pPr>
            <a:r>
              <a:rPr lang="en-US" sz="1050"/>
              <a:t>Team meetings were short but effective</a:t>
            </a:r>
          </a:p>
          <a:p>
            <a:pPr marL="311150" indent="-171450" algn="l">
              <a:buFont typeface="Calibri"/>
              <a:buChar char="-"/>
            </a:pPr>
            <a:r>
              <a:rPr lang="en-US" sz="1050"/>
              <a:t>Clear prioritization of tasks and features</a:t>
            </a:r>
          </a:p>
          <a:p>
            <a:pPr marL="311150" indent="-171450" algn="l">
              <a:buFont typeface="Calibri"/>
              <a:buChar char="-"/>
            </a:pPr>
            <a:r>
              <a:rPr lang="en-US" sz="1050"/>
              <a:t>Comprehensive documentation covering all use cases</a:t>
            </a:r>
          </a:p>
          <a:p>
            <a:pPr marL="311150" indent="-171450" algn="l">
              <a:buFont typeface="Calibri"/>
              <a:buChar char="-"/>
            </a:pPr>
            <a:r>
              <a:rPr lang="en-US" sz="1050"/>
              <a:t>Successfully implemented professor's feedback</a:t>
            </a:r>
          </a:p>
          <a:p>
            <a:pPr marL="311150" indent="-171450" algn="l">
              <a:buFont typeface="Calibri"/>
              <a:buChar char="-"/>
            </a:pPr>
            <a:r>
              <a:rPr lang="en-US" sz="1050"/>
              <a:t>Completed core development features on schedule</a:t>
            </a:r>
          </a:p>
          <a:p>
            <a:pPr marL="311150" indent="-171450" algn="l">
              <a:buFont typeface="Calibri"/>
              <a:buChar char="-"/>
            </a:pPr>
            <a:r>
              <a:rPr lang="en-US" sz="1050"/>
              <a:t>Effective code synchronization and review process before merging code</a:t>
            </a:r>
          </a:p>
          <a:p>
            <a:endParaRPr lang="en-US" sz="1050"/>
          </a:p>
        </p:txBody>
      </p:sp>
      <p:sp>
        <p:nvSpPr>
          <p:cNvPr id="6" name="Title 5">
            <a:extLst>
              <a:ext uri="{FF2B5EF4-FFF2-40B4-BE49-F238E27FC236}">
                <a16:creationId xmlns:a16="http://schemas.microsoft.com/office/drawing/2014/main" id="{2A8F668D-A7AE-B851-2794-A4EDF7B29654}"/>
              </a:ext>
            </a:extLst>
          </p:cNvPr>
          <p:cNvSpPr>
            <a:spLocks noGrp="1"/>
          </p:cNvSpPr>
          <p:nvPr>
            <p:ph type="title"/>
          </p:nvPr>
        </p:nvSpPr>
        <p:spPr/>
        <p:txBody>
          <a:bodyPr/>
          <a:lstStyle/>
          <a:p>
            <a:r>
              <a:rPr lang="en-US"/>
              <a:t>Retrospective – Sprint 3</a:t>
            </a:r>
          </a:p>
        </p:txBody>
      </p:sp>
      <p:sp>
        <p:nvSpPr>
          <p:cNvPr id="7" name="Subtitle 6">
            <a:extLst>
              <a:ext uri="{FF2B5EF4-FFF2-40B4-BE49-F238E27FC236}">
                <a16:creationId xmlns:a16="http://schemas.microsoft.com/office/drawing/2014/main" id="{4A6C5DE1-206D-0D92-3FB7-496476A2DCE3}"/>
              </a:ext>
            </a:extLst>
          </p:cNvPr>
          <p:cNvSpPr>
            <a:spLocks noGrp="1"/>
          </p:cNvSpPr>
          <p:nvPr>
            <p:ph type="subTitle" idx="5"/>
          </p:nvPr>
        </p:nvSpPr>
        <p:spPr>
          <a:xfrm>
            <a:off x="3273579" y="1206454"/>
            <a:ext cx="2668853" cy="510900"/>
          </a:xfrm>
        </p:spPr>
        <p:txBody>
          <a:bodyPr/>
          <a:lstStyle/>
          <a:p>
            <a:r>
              <a:rPr lang="en-US" sz="1800" b="1"/>
              <a:t>What need to improve?</a:t>
            </a:r>
          </a:p>
        </p:txBody>
      </p:sp>
      <p:sp>
        <p:nvSpPr>
          <p:cNvPr id="15" name="Subtitle 6">
            <a:extLst>
              <a:ext uri="{FF2B5EF4-FFF2-40B4-BE49-F238E27FC236}">
                <a16:creationId xmlns:a16="http://schemas.microsoft.com/office/drawing/2014/main" id="{F7D7FB6D-9008-472C-70FB-CD0369103408}"/>
              </a:ext>
            </a:extLst>
          </p:cNvPr>
          <p:cNvSpPr txBox="1">
            <a:spLocks/>
          </p:cNvSpPr>
          <p:nvPr/>
        </p:nvSpPr>
        <p:spPr>
          <a:xfrm>
            <a:off x="5644926" y="1206728"/>
            <a:ext cx="2568000" cy="51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1800" b="1"/>
              <a:t>Action Items</a:t>
            </a:r>
            <a:endParaRPr lang="en-US"/>
          </a:p>
        </p:txBody>
      </p:sp>
      <p:sp>
        <p:nvSpPr>
          <p:cNvPr id="5" name="Subtitle 2">
            <a:extLst>
              <a:ext uri="{FF2B5EF4-FFF2-40B4-BE49-F238E27FC236}">
                <a16:creationId xmlns:a16="http://schemas.microsoft.com/office/drawing/2014/main" id="{2E2F8269-C5A7-CF09-26EE-56A3B1FA6BB9}"/>
              </a:ext>
            </a:extLst>
          </p:cNvPr>
          <p:cNvSpPr txBox="1">
            <a:spLocks/>
          </p:cNvSpPr>
          <p:nvPr/>
        </p:nvSpPr>
        <p:spPr>
          <a:xfrm>
            <a:off x="3290303" y="1397545"/>
            <a:ext cx="2568000" cy="2621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311150" indent="-171450" algn="l">
              <a:buFont typeface="Calibri"/>
              <a:buChar char="-"/>
            </a:pPr>
            <a:endParaRPr lang="en-US" sz="1050"/>
          </a:p>
          <a:p>
            <a:pPr marL="139700" indent="0" algn="l"/>
            <a:endParaRPr lang="en-US" sz="1050"/>
          </a:p>
          <a:p>
            <a:pPr marL="311150" indent="-171450" algn="l">
              <a:buFont typeface="Calibri"/>
              <a:buChar char="-"/>
            </a:pPr>
            <a:r>
              <a:rPr lang="en-US" sz="1050"/>
              <a:t>Better planning and timeline management</a:t>
            </a:r>
          </a:p>
          <a:p>
            <a:pPr marL="311150" indent="-171450" algn="l">
              <a:buFont typeface="Calibri"/>
              <a:buChar char="-"/>
            </a:pPr>
            <a:r>
              <a:rPr lang="en-US" sz="1050"/>
              <a:t>Ensuring everyone joins sprint meetings regularly</a:t>
            </a:r>
          </a:p>
          <a:p>
            <a:pPr marL="311150" indent="-171450" algn="l">
              <a:buFont typeface="Calibri"/>
              <a:buChar char="-"/>
            </a:pPr>
            <a:r>
              <a:rPr lang="en-US" sz="1050"/>
              <a:t>Avoiding last-minute merging of features</a:t>
            </a:r>
          </a:p>
          <a:p>
            <a:pPr marL="311150" indent="-171450" algn="l">
              <a:buFont typeface="Calibri"/>
              <a:buChar char="-"/>
            </a:pPr>
            <a:r>
              <a:rPr lang="en-US" sz="1050"/>
              <a:t>Setting up initial API infrastructure earlier in the process</a:t>
            </a:r>
          </a:p>
          <a:p>
            <a:pPr marL="311150" indent="-171450" algn="l">
              <a:buFont typeface="Calibri"/>
              <a:buChar char="-"/>
            </a:pPr>
            <a:r>
              <a:rPr lang="en-US" sz="1050"/>
              <a:t>Standardizing the installation manual to make it more simplistic with clearer steps</a:t>
            </a:r>
          </a:p>
        </p:txBody>
      </p:sp>
      <p:sp>
        <p:nvSpPr>
          <p:cNvPr id="8" name="Subtitle 2">
            <a:extLst>
              <a:ext uri="{FF2B5EF4-FFF2-40B4-BE49-F238E27FC236}">
                <a16:creationId xmlns:a16="http://schemas.microsoft.com/office/drawing/2014/main" id="{9E232EE1-43AE-9576-773A-D6C1831E9658}"/>
              </a:ext>
            </a:extLst>
          </p:cNvPr>
          <p:cNvSpPr txBox="1">
            <a:spLocks/>
          </p:cNvSpPr>
          <p:nvPr/>
        </p:nvSpPr>
        <p:spPr>
          <a:xfrm>
            <a:off x="5782043" y="1351825"/>
            <a:ext cx="2568000" cy="2621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311150" indent="-171450" algn="l">
              <a:buFont typeface="Calibri"/>
              <a:buChar char="-"/>
            </a:pPr>
            <a:endParaRPr lang="en-US" sz="1050"/>
          </a:p>
          <a:p>
            <a:pPr marL="139700" indent="0" algn="l"/>
            <a:endParaRPr lang="en-US" sz="1050"/>
          </a:p>
          <a:p>
            <a:pPr marL="311150" indent="-171450" algn="l">
              <a:buFont typeface="Calibri"/>
              <a:buChar char="-"/>
            </a:pPr>
            <a:r>
              <a:rPr lang="en-US" sz="1050"/>
              <a:t>Implement weekly timeline check-ins to assess progress against milestones</a:t>
            </a:r>
          </a:p>
          <a:p>
            <a:pPr marL="311150" indent="-171450" algn="l">
              <a:buFont typeface="Calibri"/>
              <a:buChar char="-"/>
            </a:pPr>
            <a:r>
              <a:rPr lang="en-US" sz="1050"/>
              <a:t>Send calendar invites with automatic reminders 1 hour before meetings</a:t>
            </a:r>
          </a:p>
          <a:p>
            <a:pPr marL="311150" indent="-171450" algn="l">
              <a:buFont typeface="Calibri"/>
              <a:buChar char="-"/>
            </a:pPr>
            <a:r>
              <a:rPr lang="en-US" sz="1050"/>
              <a:t>Establish a code freeze policy 24-48 hours before sprint end</a:t>
            </a:r>
          </a:p>
          <a:p>
            <a:pPr marL="311150" indent="-171450" algn="l">
              <a:buFont typeface="Calibri"/>
              <a:buChar char="-"/>
            </a:pPr>
            <a:r>
              <a:rPr lang="en-US" sz="1050"/>
              <a:t>Test installation instructions with a team member who wasn't involved in writing them</a:t>
            </a:r>
          </a:p>
        </p:txBody>
      </p:sp>
    </p:spTree>
    <p:extLst>
      <p:ext uri="{BB962C8B-B14F-4D97-AF65-F5344CB8AC3E}">
        <p14:creationId xmlns:p14="http://schemas.microsoft.com/office/powerpoint/2010/main" val="3530155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3C63-0F32-534D-52B9-C0E51F255B45}"/>
              </a:ext>
            </a:extLst>
          </p:cNvPr>
          <p:cNvSpPr>
            <a:spLocks noGrp="1"/>
          </p:cNvSpPr>
          <p:nvPr>
            <p:ph type="title"/>
          </p:nvPr>
        </p:nvSpPr>
        <p:spPr>
          <a:xfrm>
            <a:off x="1579346" y="673206"/>
            <a:ext cx="5985308" cy="514833"/>
          </a:xfrm>
        </p:spPr>
        <p:txBody>
          <a:bodyPr/>
          <a:lstStyle/>
          <a:p>
            <a:r>
              <a:rPr lang="en-US"/>
              <a:t>Project Demo</a:t>
            </a:r>
          </a:p>
        </p:txBody>
      </p:sp>
      <p:pic>
        <p:nvPicPr>
          <p:cNvPr id="6" name="Picture 5" descr="A screenshot of a sign up form&#10;&#10;AI-generated content may be incorrect.">
            <a:extLst>
              <a:ext uri="{FF2B5EF4-FFF2-40B4-BE49-F238E27FC236}">
                <a16:creationId xmlns:a16="http://schemas.microsoft.com/office/drawing/2014/main" id="{5C504F30-FA21-019A-0AD1-F0F7A15F55FA}"/>
              </a:ext>
            </a:extLst>
          </p:cNvPr>
          <p:cNvPicPr>
            <a:picLocks noChangeAspect="1"/>
          </p:cNvPicPr>
          <p:nvPr/>
        </p:nvPicPr>
        <p:blipFill>
          <a:blip r:embed="rId2"/>
          <a:stretch>
            <a:fillRect/>
          </a:stretch>
        </p:blipFill>
        <p:spPr>
          <a:xfrm>
            <a:off x="1578200" y="1179822"/>
            <a:ext cx="2655704" cy="3560569"/>
          </a:xfrm>
          <a:prstGeom prst="rect">
            <a:avLst/>
          </a:prstGeom>
        </p:spPr>
      </p:pic>
      <p:pic>
        <p:nvPicPr>
          <p:cNvPr id="7" name="Picture 6" descr="A screenshot of a login form&#10;&#10;AI-generated content may be incorrect.">
            <a:extLst>
              <a:ext uri="{FF2B5EF4-FFF2-40B4-BE49-F238E27FC236}">
                <a16:creationId xmlns:a16="http://schemas.microsoft.com/office/drawing/2014/main" id="{38B60F22-4F00-1708-A2D3-CB4966E16497}"/>
              </a:ext>
            </a:extLst>
          </p:cNvPr>
          <p:cNvPicPr>
            <a:picLocks noChangeAspect="1"/>
          </p:cNvPicPr>
          <p:nvPr/>
        </p:nvPicPr>
        <p:blipFill>
          <a:blip r:embed="rId3"/>
          <a:stretch>
            <a:fillRect/>
          </a:stretch>
        </p:blipFill>
        <p:spPr>
          <a:xfrm>
            <a:off x="5389066" y="1181193"/>
            <a:ext cx="2171313" cy="3577015"/>
          </a:xfrm>
          <a:prstGeom prst="rect">
            <a:avLst/>
          </a:prstGeom>
        </p:spPr>
      </p:pic>
    </p:spTree>
    <p:extLst>
      <p:ext uri="{BB962C8B-B14F-4D97-AF65-F5344CB8AC3E}">
        <p14:creationId xmlns:p14="http://schemas.microsoft.com/office/powerpoint/2010/main" val="3240233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11858-3293-A7C4-41D0-FDF9F3F88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B3F0F-ED91-2C1E-F003-B4130097C3E1}"/>
              </a:ext>
            </a:extLst>
          </p:cNvPr>
          <p:cNvSpPr>
            <a:spLocks noGrp="1"/>
          </p:cNvSpPr>
          <p:nvPr>
            <p:ph type="title"/>
          </p:nvPr>
        </p:nvSpPr>
        <p:spPr>
          <a:xfrm>
            <a:off x="1579346" y="673206"/>
            <a:ext cx="5985308" cy="514833"/>
          </a:xfrm>
        </p:spPr>
        <p:txBody>
          <a:bodyPr/>
          <a:lstStyle/>
          <a:p>
            <a:r>
              <a:rPr lang="en-US"/>
              <a:t>Project Demo</a:t>
            </a:r>
          </a:p>
        </p:txBody>
      </p:sp>
      <p:pic>
        <p:nvPicPr>
          <p:cNvPr id="3" name="Picture 2" descr="A person taking a selfie&#10;&#10;AI-generated content may be incorrect.">
            <a:extLst>
              <a:ext uri="{FF2B5EF4-FFF2-40B4-BE49-F238E27FC236}">
                <a16:creationId xmlns:a16="http://schemas.microsoft.com/office/drawing/2014/main" id="{89FE0490-2D69-3313-72F7-0F0EC945FB7D}"/>
              </a:ext>
            </a:extLst>
          </p:cNvPr>
          <p:cNvPicPr>
            <a:picLocks noChangeAspect="1"/>
          </p:cNvPicPr>
          <p:nvPr/>
        </p:nvPicPr>
        <p:blipFill>
          <a:blip r:embed="rId2"/>
          <a:stretch>
            <a:fillRect/>
          </a:stretch>
        </p:blipFill>
        <p:spPr>
          <a:xfrm>
            <a:off x="1037265" y="1182271"/>
            <a:ext cx="7070553" cy="3602590"/>
          </a:xfrm>
          <a:prstGeom prst="rect">
            <a:avLst/>
          </a:prstGeom>
        </p:spPr>
      </p:pic>
    </p:spTree>
    <p:extLst>
      <p:ext uri="{BB962C8B-B14F-4D97-AF65-F5344CB8AC3E}">
        <p14:creationId xmlns:p14="http://schemas.microsoft.com/office/powerpoint/2010/main" val="194522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AE89C54E-CAC1-807C-BB83-FF379E7B356A}"/>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326978FC-6F0A-D6B9-70D0-C32228AA390E}"/>
              </a:ext>
            </a:extLst>
          </p:cNvPr>
          <p:cNvSpPr txBox="1">
            <a:spLocks noGrp="1"/>
          </p:cNvSpPr>
          <p:nvPr>
            <p:ph type="subTitle" idx="1"/>
          </p:nvPr>
        </p:nvSpPr>
        <p:spPr>
          <a:xfrm>
            <a:off x="608450" y="3283874"/>
            <a:ext cx="3347099" cy="518043"/>
          </a:xfrm>
          <a:prstGeom prst="rect">
            <a:avLst/>
          </a:prstGeom>
        </p:spPr>
        <p:txBody>
          <a:bodyPr spcFirstLastPara="1" wrap="square" lIns="91425" tIns="91425" rIns="91425" bIns="91425" anchor="b" anchorCtr="0">
            <a:noAutofit/>
          </a:bodyPr>
          <a:lstStyle/>
          <a:p>
            <a:pPr marL="0" indent="0"/>
            <a:r>
              <a:rPr lang="en"/>
              <a:t>Rushabh Makwana</a:t>
            </a:r>
          </a:p>
        </p:txBody>
      </p:sp>
      <p:sp>
        <p:nvSpPr>
          <p:cNvPr id="1331" name="Google Shape;1331;p71">
            <a:extLst>
              <a:ext uri="{FF2B5EF4-FFF2-40B4-BE49-F238E27FC236}">
                <a16:creationId xmlns:a16="http://schemas.microsoft.com/office/drawing/2014/main" id="{9993DCC6-2F8C-0086-0CD3-27AD3919EB6B}"/>
              </a:ext>
            </a:extLst>
          </p:cNvPr>
          <p:cNvSpPr txBox="1">
            <a:spLocks noGrp="1"/>
          </p:cNvSpPr>
          <p:nvPr>
            <p:ph type="subTitle" idx="4"/>
          </p:nvPr>
        </p:nvSpPr>
        <p:spPr>
          <a:xfrm>
            <a:off x="5009855" y="3283874"/>
            <a:ext cx="3054205" cy="518043"/>
          </a:xfrm>
          <a:prstGeom prst="rect">
            <a:avLst/>
          </a:prstGeom>
        </p:spPr>
        <p:txBody>
          <a:bodyPr spcFirstLastPara="1" wrap="square" lIns="91425" tIns="91425" rIns="91425" bIns="91425" anchor="b" anchorCtr="0">
            <a:noAutofit/>
          </a:bodyPr>
          <a:lstStyle/>
          <a:p>
            <a:pPr marL="0" indent="0"/>
            <a:r>
              <a:rPr lang="en"/>
              <a:t>Vaibhav Thapliyal</a:t>
            </a:r>
          </a:p>
        </p:txBody>
      </p:sp>
      <p:sp>
        <p:nvSpPr>
          <p:cNvPr id="1332" name="Google Shape;1332;p71">
            <a:extLst>
              <a:ext uri="{FF2B5EF4-FFF2-40B4-BE49-F238E27FC236}">
                <a16:creationId xmlns:a16="http://schemas.microsoft.com/office/drawing/2014/main" id="{DC82B310-AF75-0853-D8B1-2AD57747E6D0}"/>
              </a:ext>
            </a:extLst>
          </p:cNvPr>
          <p:cNvSpPr txBox="1">
            <a:spLocks noGrp="1"/>
          </p:cNvSpPr>
          <p:nvPr>
            <p:ph type="subTitle" idx="2"/>
          </p:nvPr>
        </p:nvSpPr>
        <p:spPr>
          <a:xfrm>
            <a:off x="983468" y="3802876"/>
            <a:ext cx="2858002" cy="578100"/>
          </a:xfrm>
          <a:prstGeom prst="rect">
            <a:avLst/>
          </a:prstGeom>
        </p:spPr>
        <p:txBody>
          <a:bodyPr spcFirstLastPara="1" wrap="square" lIns="91425" tIns="91425" rIns="91425" bIns="91425" anchor="t" anchorCtr="0">
            <a:noAutofit/>
          </a:bodyPr>
          <a:lstStyle/>
          <a:p>
            <a:pPr marL="0" indent="0"/>
            <a:r>
              <a:rPr lang="en"/>
              <a:t>Backend Developer</a:t>
            </a:r>
          </a:p>
          <a:p>
            <a:pPr marL="0" indent="0"/>
            <a:r>
              <a:rPr lang="en"/>
              <a:t>Rm36294n@pace.edu</a:t>
            </a:r>
          </a:p>
        </p:txBody>
      </p:sp>
      <p:sp>
        <p:nvSpPr>
          <p:cNvPr id="1333" name="Google Shape;1333;p71">
            <a:extLst>
              <a:ext uri="{FF2B5EF4-FFF2-40B4-BE49-F238E27FC236}">
                <a16:creationId xmlns:a16="http://schemas.microsoft.com/office/drawing/2014/main" id="{516DAC52-A3F0-A9C8-DD4E-F91EDFE836E5}"/>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CF78E615-2F16-E6D3-661F-0606620F6DFA}"/>
              </a:ext>
            </a:extLst>
          </p:cNvPr>
          <p:cNvSpPr txBox="1">
            <a:spLocks noGrp="1"/>
          </p:cNvSpPr>
          <p:nvPr>
            <p:ph type="subTitle" idx="3"/>
          </p:nvPr>
        </p:nvSpPr>
        <p:spPr>
          <a:xfrm>
            <a:off x="5010878" y="3683260"/>
            <a:ext cx="2954861" cy="816567"/>
          </a:xfrm>
          <a:prstGeom prst="rect">
            <a:avLst/>
          </a:prstGeom>
        </p:spPr>
        <p:txBody>
          <a:bodyPr spcFirstLastPara="1" wrap="square" lIns="91425" tIns="91425" rIns="91425" bIns="91425" anchor="t" anchorCtr="0">
            <a:noAutofit/>
          </a:bodyPr>
          <a:lstStyle/>
          <a:p>
            <a:pPr marL="0" indent="0"/>
            <a:r>
              <a:rPr lang="en" b="1"/>
              <a:t>Developer Lead</a:t>
            </a:r>
          </a:p>
          <a:p>
            <a:pPr marL="0" indent="0"/>
            <a:r>
              <a:rPr lang="en"/>
              <a:t>Frontend Developer</a:t>
            </a:r>
          </a:p>
          <a:p>
            <a:pPr marL="0" indent="0"/>
            <a:r>
              <a:rPr lang="en"/>
              <a:t>Vaibhav.thapliyal6@gmail.com</a:t>
            </a:r>
          </a:p>
        </p:txBody>
      </p:sp>
      <p:pic>
        <p:nvPicPr>
          <p:cNvPr id="8" name="Picture 7" descr="A person standing on a bridge with a mountain in the background&#10;&#10;AI-generated content may be incorrect.">
            <a:extLst>
              <a:ext uri="{FF2B5EF4-FFF2-40B4-BE49-F238E27FC236}">
                <a16:creationId xmlns:a16="http://schemas.microsoft.com/office/drawing/2014/main" id="{BCD3C878-DFE1-867B-C905-2F44A4446974}"/>
              </a:ext>
            </a:extLst>
          </p:cNvPr>
          <p:cNvPicPr>
            <a:picLocks noChangeAspect="1"/>
          </p:cNvPicPr>
          <p:nvPr/>
        </p:nvPicPr>
        <p:blipFill>
          <a:blip r:embed="rId3"/>
          <a:srcRect l="-9700" r="-9469" b="-235"/>
          <a:stretch/>
        </p:blipFill>
        <p:spPr>
          <a:xfrm>
            <a:off x="5353261" y="1236921"/>
            <a:ext cx="2287615" cy="1894375"/>
          </a:xfrm>
          <a:prstGeom prst="rect">
            <a:avLst/>
          </a:prstGeom>
        </p:spPr>
      </p:pic>
      <p:pic>
        <p:nvPicPr>
          <p:cNvPr id="2" name="Picture 1" descr="A person smiling at camera&#10;&#10;AI-generated content may be incorrect.">
            <a:extLst>
              <a:ext uri="{FF2B5EF4-FFF2-40B4-BE49-F238E27FC236}">
                <a16:creationId xmlns:a16="http://schemas.microsoft.com/office/drawing/2014/main" id="{4DE81C26-6142-FDC0-3F44-8FA29ECEA6ED}"/>
              </a:ext>
            </a:extLst>
          </p:cNvPr>
          <p:cNvPicPr>
            <a:picLocks noChangeAspect="1"/>
          </p:cNvPicPr>
          <p:nvPr/>
        </p:nvPicPr>
        <p:blipFill>
          <a:blip r:embed="rId4"/>
          <a:stretch>
            <a:fillRect/>
          </a:stretch>
        </p:blipFill>
        <p:spPr>
          <a:xfrm>
            <a:off x="1375925" y="1167714"/>
            <a:ext cx="1812428" cy="2020330"/>
          </a:xfrm>
          <a:prstGeom prst="rect">
            <a:avLst/>
          </a:prstGeom>
        </p:spPr>
      </p:pic>
    </p:spTree>
    <p:extLst>
      <p:ext uri="{BB962C8B-B14F-4D97-AF65-F5344CB8AC3E}">
        <p14:creationId xmlns:p14="http://schemas.microsoft.com/office/powerpoint/2010/main" val="3083887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C1AEF-09D9-9371-80AB-C09CE1AA7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FD792-2CC5-951E-91B4-B7D82D29855D}"/>
              </a:ext>
            </a:extLst>
          </p:cNvPr>
          <p:cNvSpPr>
            <a:spLocks noGrp="1"/>
          </p:cNvSpPr>
          <p:nvPr>
            <p:ph type="title"/>
          </p:nvPr>
        </p:nvSpPr>
        <p:spPr>
          <a:xfrm>
            <a:off x="1579346" y="673206"/>
            <a:ext cx="5985308" cy="514833"/>
          </a:xfrm>
        </p:spPr>
        <p:txBody>
          <a:bodyPr/>
          <a:lstStyle/>
          <a:p>
            <a:r>
              <a:rPr lang="en-US"/>
              <a:t>Project Demo</a:t>
            </a:r>
          </a:p>
        </p:txBody>
      </p:sp>
      <p:pic>
        <p:nvPicPr>
          <p:cNvPr id="3" name="Picture 2" descr="A map of a city&#10;&#10;AI-generated content may be incorrect.">
            <a:extLst>
              <a:ext uri="{FF2B5EF4-FFF2-40B4-BE49-F238E27FC236}">
                <a16:creationId xmlns:a16="http://schemas.microsoft.com/office/drawing/2014/main" id="{D402EED8-1C3F-1D09-691B-C589AFF2FFDB}"/>
              </a:ext>
            </a:extLst>
          </p:cNvPr>
          <p:cNvPicPr>
            <a:picLocks noChangeAspect="1"/>
          </p:cNvPicPr>
          <p:nvPr/>
        </p:nvPicPr>
        <p:blipFill>
          <a:blip r:embed="rId2"/>
          <a:stretch>
            <a:fillRect/>
          </a:stretch>
        </p:blipFill>
        <p:spPr>
          <a:xfrm>
            <a:off x="1227043" y="1425440"/>
            <a:ext cx="6689913" cy="3099444"/>
          </a:xfrm>
          <a:prstGeom prst="rect">
            <a:avLst/>
          </a:prstGeom>
        </p:spPr>
      </p:pic>
    </p:spTree>
    <p:extLst>
      <p:ext uri="{BB962C8B-B14F-4D97-AF65-F5344CB8AC3E}">
        <p14:creationId xmlns:p14="http://schemas.microsoft.com/office/powerpoint/2010/main" val="2377321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3C63-0F32-534D-52B9-C0E51F255B45}"/>
              </a:ext>
            </a:extLst>
          </p:cNvPr>
          <p:cNvSpPr>
            <a:spLocks noGrp="1"/>
          </p:cNvSpPr>
          <p:nvPr>
            <p:ph type="title"/>
          </p:nvPr>
        </p:nvSpPr>
        <p:spPr>
          <a:xfrm>
            <a:off x="1579346" y="673206"/>
            <a:ext cx="5985308" cy="514833"/>
          </a:xfrm>
        </p:spPr>
        <p:txBody>
          <a:bodyPr/>
          <a:lstStyle/>
          <a:p>
            <a:r>
              <a:rPr lang="en-US"/>
              <a:t>Project Demo</a:t>
            </a:r>
          </a:p>
        </p:txBody>
      </p:sp>
      <p:pic>
        <p:nvPicPr>
          <p:cNvPr id="3" name="Picture 2" descr="A screenshot of a computer&#10;&#10;AI-generated content may be incorrect.">
            <a:extLst>
              <a:ext uri="{FF2B5EF4-FFF2-40B4-BE49-F238E27FC236}">
                <a16:creationId xmlns:a16="http://schemas.microsoft.com/office/drawing/2014/main" id="{67C825C7-FF1E-71F6-5FD2-7F64871F6391}"/>
              </a:ext>
            </a:extLst>
          </p:cNvPr>
          <p:cNvPicPr>
            <a:picLocks noChangeAspect="1"/>
          </p:cNvPicPr>
          <p:nvPr/>
        </p:nvPicPr>
        <p:blipFill>
          <a:blip r:embed="rId2"/>
          <a:stretch>
            <a:fillRect/>
          </a:stretch>
        </p:blipFill>
        <p:spPr>
          <a:xfrm>
            <a:off x="989383" y="1104385"/>
            <a:ext cx="6900384" cy="3490784"/>
          </a:xfrm>
          <a:prstGeom prst="rect">
            <a:avLst/>
          </a:prstGeom>
        </p:spPr>
      </p:pic>
    </p:spTree>
    <p:extLst>
      <p:ext uri="{BB962C8B-B14F-4D97-AF65-F5344CB8AC3E}">
        <p14:creationId xmlns:p14="http://schemas.microsoft.com/office/powerpoint/2010/main" val="1444544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C100-9D8E-6448-7793-5F1B484995F4}"/>
              </a:ext>
            </a:extLst>
          </p:cNvPr>
          <p:cNvSpPr>
            <a:spLocks noGrp="1"/>
          </p:cNvSpPr>
          <p:nvPr>
            <p:ph type="title"/>
          </p:nvPr>
        </p:nvSpPr>
        <p:spPr>
          <a:xfrm>
            <a:off x="536356" y="549593"/>
            <a:ext cx="7739200" cy="475273"/>
          </a:xfrm>
        </p:spPr>
        <p:txBody>
          <a:bodyPr/>
          <a:lstStyle/>
          <a:p>
            <a:r>
              <a:rPr lang="en-US"/>
              <a:t>Backend API</a:t>
            </a:r>
          </a:p>
        </p:txBody>
      </p:sp>
      <p:sp>
        <p:nvSpPr>
          <p:cNvPr id="3" name="Subtitle 2">
            <a:extLst>
              <a:ext uri="{FF2B5EF4-FFF2-40B4-BE49-F238E27FC236}">
                <a16:creationId xmlns:a16="http://schemas.microsoft.com/office/drawing/2014/main" id="{979C79B6-1109-DB08-EF2D-DB37E8E911A3}"/>
              </a:ext>
            </a:extLst>
          </p:cNvPr>
          <p:cNvSpPr>
            <a:spLocks noGrp="1"/>
          </p:cNvSpPr>
          <p:nvPr>
            <p:ph type="subTitle" idx="1"/>
          </p:nvPr>
        </p:nvSpPr>
        <p:spPr>
          <a:xfrm>
            <a:off x="652201" y="923326"/>
            <a:ext cx="7955443" cy="3200355"/>
          </a:xfrm>
        </p:spPr>
        <p:txBody>
          <a:bodyPr/>
          <a:lstStyle/>
          <a:p>
            <a:pPr algn="l"/>
            <a:r>
              <a:rPr lang="en-US"/>
              <a:t>Detections API (to detect messages from frontend and pass it to text to speech API)</a:t>
            </a:r>
          </a:p>
          <a:p>
            <a:pPr algn="l"/>
            <a:endParaRPr lang="en-US"/>
          </a:p>
          <a:p>
            <a:pPr algn="l"/>
            <a:r>
              <a:rPr lang="en-US" sz="800"/>
              <a:t>detections: async (req, res) =&gt; {</a:t>
            </a:r>
            <a:endParaRPr lang="en-US"/>
          </a:p>
          <a:p>
            <a:pPr algn="l"/>
            <a:r>
              <a:rPr lang="en-US" sz="800"/>
              <a:t>      try {</a:t>
            </a:r>
            <a:endParaRPr lang="en-US"/>
          </a:p>
          <a:p>
            <a:pPr algn="l"/>
            <a:r>
              <a:rPr lang="en-US" sz="800"/>
              <a:t>        console.log(</a:t>
            </a:r>
            <a:r>
              <a:rPr lang="en-US" sz="800" err="1"/>
              <a:t>req.body</a:t>
            </a:r>
            <a:r>
              <a:rPr lang="en-US" sz="800"/>
              <a:t>);</a:t>
            </a:r>
            <a:endParaRPr lang="en-US"/>
          </a:p>
          <a:p>
            <a:pPr algn="l"/>
            <a:r>
              <a:rPr lang="en-US" sz="800"/>
              <a:t>        </a:t>
            </a:r>
            <a:endParaRPr lang="en-US"/>
          </a:p>
          <a:p>
            <a:pPr algn="l"/>
            <a:r>
              <a:rPr lang="en-US" sz="800"/>
              <a:t>        // Extract detected objects and add to accumulated set</a:t>
            </a:r>
            <a:endParaRPr lang="en-US"/>
          </a:p>
          <a:p>
            <a:pPr algn="l"/>
            <a:r>
              <a:rPr lang="en-US" sz="800"/>
              <a:t>        if (</a:t>
            </a:r>
            <a:r>
              <a:rPr lang="en-US" sz="800" err="1"/>
              <a:t>req.body.detections</a:t>
            </a:r>
            <a:r>
              <a:rPr lang="en-US" sz="800"/>
              <a:t> &amp;&amp; </a:t>
            </a:r>
            <a:r>
              <a:rPr lang="en-US" sz="800" err="1"/>
              <a:t>req.body.detections.length</a:t>
            </a:r>
            <a:r>
              <a:rPr lang="en-US" sz="800"/>
              <a:t> &gt; 0) {</a:t>
            </a:r>
            <a:endParaRPr lang="en-US"/>
          </a:p>
          <a:p>
            <a:pPr algn="l"/>
            <a:r>
              <a:rPr lang="en-US" sz="800"/>
              <a:t>          </a:t>
            </a:r>
            <a:r>
              <a:rPr lang="en-US" sz="800" err="1"/>
              <a:t>req.body.detections.forEach</a:t>
            </a:r>
            <a:r>
              <a:rPr lang="en-US" sz="800"/>
              <a:t>(det =&gt; {</a:t>
            </a:r>
            <a:endParaRPr lang="en-US"/>
          </a:p>
          <a:p>
            <a:pPr algn="l"/>
            <a:r>
              <a:rPr lang="en-US" sz="800"/>
              <a:t>            </a:t>
            </a:r>
            <a:r>
              <a:rPr lang="en-US" sz="800" err="1"/>
              <a:t>accumulatedDetections.add</a:t>
            </a:r>
            <a:r>
              <a:rPr lang="en-US" sz="800"/>
              <a:t>(</a:t>
            </a:r>
            <a:r>
              <a:rPr lang="en-US" sz="800" err="1"/>
              <a:t>det.class_name</a:t>
            </a:r>
            <a:r>
              <a:rPr lang="en-US" sz="800"/>
              <a:t>);</a:t>
            </a:r>
            <a:endParaRPr lang="en-US"/>
          </a:p>
          <a:p>
            <a:pPr algn="l"/>
            <a:r>
              <a:rPr lang="en-US" sz="800"/>
              <a:t>          });</a:t>
            </a:r>
            <a:endParaRPr lang="en-US"/>
          </a:p>
          <a:p>
            <a:pPr algn="l"/>
            <a:r>
              <a:rPr lang="en-US" sz="800"/>
              <a:t>        }</a:t>
            </a:r>
            <a:endParaRPr lang="en-US"/>
          </a:p>
          <a:p>
            <a:pPr algn="l"/>
            <a:r>
              <a:rPr lang="en-US" sz="800"/>
              <a:t>        </a:t>
            </a:r>
            <a:endParaRPr lang="en-US"/>
          </a:p>
          <a:p>
            <a:pPr algn="l"/>
            <a:r>
              <a:rPr lang="en-US" sz="800"/>
              <a:t>        const </a:t>
            </a:r>
            <a:r>
              <a:rPr lang="en-US" sz="800" err="1"/>
              <a:t>currentTime</a:t>
            </a:r>
            <a:r>
              <a:rPr lang="en-US" sz="800"/>
              <a:t> = </a:t>
            </a:r>
            <a:r>
              <a:rPr lang="en-US" sz="800" err="1"/>
              <a:t>Date.now</a:t>
            </a:r>
            <a:r>
              <a:rPr lang="en-US" sz="800"/>
              <a:t>();</a:t>
            </a:r>
            <a:endParaRPr lang="en-US"/>
          </a:p>
          <a:p>
            <a:pPr algn="l"/>
            <a:r>
              <a:rPr lang="en-US" sz="800"/>
              <a:t>        // Check if cooldown period has passed</a:t>
            </a:r>
            <a:endParaRPr lang="en-US"/>
          </a:p>
          <a:p>
            <a:pPr algn="l"/>
            <a:r>
              <a:rPr lang="en-US" sz="800"/>
              <a:t>        if (</a:t>
            </a:r>
            <a:r>
              <a:rPr lang="en-US" sz="800" err="1"/>
              <a:t>currentTime</a:t>
            </a:r>
            <a:r>
              <a:rPr lang="en-US" sz="800"/>
              <a:t> - </a:t>
            </a:r>
            <a:r>
              <a:rPr lang="en-US" sz="800" err="1"/>
              <a:t>lastSpeechTime</a:t>
            </a:r>
            <a:r>
              <a:rPr lang="en-US" sz="800"/>
              <a:t> &gt;= </a:t>
            </a:r>
            <a:r>
              <a:rPr lang="en-US" sz="800" err="1"/>
              <a:t>speechCooldown</a:t>
            </a:r>
            <a:r>
              <a:rPr lang="en-US" sz="800"/>
              <a:t> &amp;&amp; </a:t>
            </a:r>
            <a:r>
              <a:rPr lang="en-US" sz="800" err="1"/>
              <a:t>accumulatedDetections.size</a:t>
            </a:r>
            <a:r>
              <a:rPr lang="en-US" sz="800"/>
              <a:t> &gt; 0) {</a:t>
            </a:r>
            <a:endParaRPr lang="en-US"/>
          </a:p>
          <a:p>
            <a:pPr algn="l"/>
            <a:r>
              <a:rPr lang="en-US" sz="800"/>
              <a:t>          // Find new objects that weren't in the last announcement</a:t>
            </a:r>
            <a:endParaRPr lang="en-US"/>
          </a:p>
          <a:p>
            <a:pPr algn="l"/>
            <a:r>
              <a:rPr lang="en-US" sz="800"/>
              <a:t>          const </a:t>
            </a:r>
            <a:r>
              <a:rPr lang="en-US" sz="800" err="1"/>
              <a:t>newObjects</a:t>
            </a:r>
            <a:r>
              <a:rPr lang="en-US" sz="800"/>
              <a:t> = [...</a:t>
            </a:r>
            <a:r>
              <a:rPr lang="en-US" sz="800" err="1"/>
              <a:t>accumulatedDetections</a:t>
            </a:r>
            <a:r>
              <a:rPr lang="en-US" sz="800"/>
              <a:t>].filter(obj =&gt; !</a:t>
            </a:r>
            <a:r>
              <a:rPr lang="en-US" sz="800" err="1"/>
              <a:t>lastAnnouncedDetections.has</a:t>
            </a:r>
            <a:r>
              <a:rPr lang="en-US" sz="800"/>
              <a:t>(obj));</a:t>
            </a:r>
            <a:endParaRPr lang="en-US"/>
          </a:p>
          <a:p>
            <a:pPr algn="l"/>
            <a:r>
              <a:rPr lang="en-US" sz="800"/>
              <a:t>          // Find objects that disappeared</a:t>
            </a:r>
            <a:endParaRPr lang="en-US"/>
          </a:p>
          <a:p>
            <a:pPr algn="l"/>
            <a:r>
              <a:rPr lang="en-US" sz="800"/>
              <a:t>          const </a:t>
            </a:r>
            <a:r>
              <a:rPr lang="en-US" sz="800" err="1"/>
              <a:t>removedObjects</a:t>
            </a:r>
            <a:r>
              <a:rPr lang="en-US" sz="800"/>
              <a:t> = [...</a:t>
            </a:r>
            <a:r>
              <a:rPr lang="en-US" sz="800" err="1"/>
              <a:t>lastAnnouncedDetections</a:t>
            </a:r>
            <a:r>
              <a:rPr lang="en-US" sz="800"/>
              <a:t>].filter(obj =&gt; !</a:t>
            </a:r>
            <a:r>
              <a:rPr lang="en-US" sz="800" err="1"/>
              <a:t>accumulatedDetections.has</a:t>
            </a:r>
            <a:r>
              <a:rPr lang="en-US" sz="800"/>
              <a:t>(obj));</a:t>
            </a:r>
            <a:endParaRPr lang="en-US"/>
          </a:p>
          <a:p>
            <a:pPr algn="l"/>
            <a:r>
              <a:rPr lang="en-US" sz="800"/>
              <a:t>          </a:t>
            </a:r>
            <a:endParaRPr lang="en-US"/>
          </a:p>
          <a:p>
            <a:pPr algn="l"/>
            <a:endParaRPr lang="en-US" sz="800"/>
          </a:p>
          <a:p>
            <a:pPr algn="l"/>
            <a:endParaRPr lang="en-US" sz="800"/>
          </a:p>
        </p:txBody>
      </p:sp>
    </p:spTree>
    <p:extLst>
      <p:ext uri="{BB962C8B-B14F-4D97-AF65-F5344CB8AC3E}">
        <p14:creationId xmlns:p14="http://schemas.microsoft.com/office/powerpoint/2010/main" val="351005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CC4A9-5E8C-1101-DCB4-6242D1B0E8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5CD79-E11A-6C4F-A5B7-C528CA76CD32}"/>
              </a:ext>
            </a:extLst>
          </p:cNvPr>
          <p:cNvSpPr>
            <a:spLocks noGrp="1"/>
          </p:cNvSpPr>
          <p:nvPr>
            <p:ph type="title"/>
          </p:nvPr>
        </p:nvSpPr>
        <p:spPr>
          <a:xfrm>
            <a:off x="536356" y="448740"/>
            <a:ext cx="7739200" cy="475273"/>
          </a:xfrm>
        </p:spPr>
        <p:txBody>
          <a:bodyPr/>
          <a:lstStyle/>
          <a:p>
            <a:r>
              <a:rPr lang="en-US"/>
              <a:t>Backend API</a:t>
            </a:r>
          </a:p>
        </p:txBody>
      </p:sp>
      <p:sp>
        <p:nvSpPr>
          <p:cNvPr id="3" name="Subtitle 2">
            <a:extLst>
              <a:ext uri="{FF2B5EF4-FFF2-40B4-BE49-F238E27FC236}">
                <a16:creationId xmlns:a16="http://schemas.microsoft.com/office/drawing/2014/main" id="{7DD9AC78-BBCC-B900-C9DA-83F39A6BD14B}"/>
              </a:ext>
            </a:extLst>
          </p:cNvPr>
          <p:cNvSpPr>
            <a:spLocks noGrp="1"/>
          </p:cNvSpPr>
          <p:nvPr>
            <p:ph type="subTitle" idx="1"/>
          </p:nvPr>
        </p:nvSpPr>
        <p:spPr>
          <a:xfrm>
            <a:off x="652201" y="923326"/>
            <a:ext cx="7955443" cy="3200355"/>
          </a:xfrm>
        </p:spPr>
        <p:txBody>
          <a:bodyPr/>
          <a:lstStyle/>
          <a:p>
            <a:pPr algn="l"/>
            <a:r>
              <a:rPr lang="en-US" sz="800"/>
              <a:t>// Only generate speech if there are changes</a:t>
            </a:r>
            <a:endParaRPr lang="en-US"/>
          </a:p>
          <a:p>
            <a:pPr algn="l"/>
            <a:r>
              <a:rPr lang="en-US" sz="800"/>
              <a:t>          if (</a:t>
            </a:r>
            <a:r>
              <a:rPr lang="en-US" sz="800" err="1"/>
              <a:t>newObjects.length</a:t>
            </a:r>
            <a:r>
              <a:rPr lang="en-US" sz="800"/>
              <a:t> &gt; 0 || </a:t>
            </a:r>
            <a:r>
              <a:rPr lang="en-US" sz="800" err="1"/>
              <a:t>removedObjects.length</a:t>
            </a:r>
            <a:r>
              <a:rPr lang="en-US" sz="800"/>
              <a:t> &gt; 0) {</a:t>
            </a:r>
            <a:endParaRPr lang="en-US"/>
          </a:p>
          <a:p>
            <a:pPr algn="l"/>
            <a:r>
              <a:rPr lang="en-US" sz="800"/>
              <a:t>            let </a:t>
            </a:r>
            <a:r>
              <a:rPr lang="en-US" sz="800" err="1"/>
              <a:t>detectionText</a:t>
            </a:r>
            <a:r>
              <a:rPr lang="en-US" sz="800"/>
              <a:t> = "";</a:t>
            </a:r>
            <a:endParaRPr lang="en-US"/>
          </a:p>
          <a:p>
            <a:pPr algn="l"/>
            <a:r>
              <a:rPr lang="en-US" sz="800"/>
              <a:t>            </a:t>
            </a:r>
            <a:endParaRPr lang="en-US"/>
          </a:p>
          <a:p>
            <a:pPr algn="l"/>
            <a:r>
              <a:rPr lang="en-US" sz="800"/>
              <a:t>            if (</a:t>
            </a:r>
            <a:r>
              <a:rPr lang="en-US" sz="800" err="1"/>
              <a:t>newObjects.length</a:t>
            </a:r>
            <a:r>
              <a:rPr lang="en-US" sz="800"/>
              <a:t> &gt; 0) {</a:t>
            </a:r>
            <a:endParaRPr lang="en-US"/>
          </a:p>
          <a:p>
            <a:pPr algn="l"/>
            <a:r>
              <a:rPr lang="en-US" sz="800"/>
              <a:t>              </a:t>
            </a:r>
            <a:r>
              <a:rPr lang="en-US" sz="800" err="1"/>
              <a:t>detectionText</a:t>
            </a:r>
            <a:r>
              <a:rPr lang="en-US" sz="800"/>
              <a:t> += `I now see ${</a:t>
            </a:r>
            <a:r>
              <a:rPr lang="en-US" sz="800" err="1"/>
              <a:t>newObjects.join</a:t>
            </a:r>
            <a:r>
              <a:rPr lang="en-US" sz="800"/>
              <a:t>(', ')}. `;</a:t>
            </a:r>
            <a:endParaRPr lang="en-US"/>
          </a:p>
          <a:p>
            <a:pPr algn="l"/>
            <a:r>
              <a:rPr lang="en-US" sz="800"/>
              <a:t>            }</a:t>
            </a:r>
            <a:endParaRPr lang="en-US"/>
          </a:p>
          <a:p>
            <a:pPr algn="l"/>
            <a:r>
              <a:rPr lang="en-US" sz="800"/>
              <a:t>            </a:t>
            </a:r>
            <a:endParaRPr lang="en-US"/>
          </a:p>
          <a:p>
            <a:pPr algn="l"/>
            <a:r>
              <a:rPr lang="en-US" sz="800"/>
              <a:t>            if (</a:t>
            </a:r>
            <a:r>
              <a:rPr lang="en-US" sz="800" err="1"/>
              <a:t>removedObjects.length</a:t>
            </a:r>
            <a:r>
              <a:rPr lang="en-US" sz="800"/>
              <a:t> &gt; 0) {</a:t>
            </a:r>
            <a:endParaRPr lang="en-US"/>
          </a:p>
          <a:p>
            <a:pPr algn="l"/>
            <a:r>
              <a:rPr lang="en-US" sz="800"/>
              <a:t>              </a:t>
            </a:r>
            <a:r>
              <a:rPr lang="en-US" sz="800" err="1"/>
              <a:t>detectionText</a:t>
            </a:r>
            <a:r>
              <a:rPr lang="en-US" sz="800"/>
              <a:t> += `I no longer see ${</a:t>
            </a:r>
            <a:r>
              <a:rPr lang="en-US" sz="800" err="1"/>
              <a:t>removedObjects.join</a:t>
            </a:r>
            <a:r>
              <a:rPr lang="en-US" sz="800"/>
              <a:t>(', ')}.`;</a:t>
            </a:r>
            <a:endParaRPr lang="en-US"/>
          </a:p>
          <a:p>
            <a:pPr algn="l"/>
            <a:r>
              <a:rPr lang="en-US" sz="800"/>
              <a:t>            }</a:t>
            </a:r>
            <a:endParaRPr lang="en-US"/>
          </a:p>
          <a:p>
            <a:pPr algn="l"/>
            <a:r>
              <a:rPr lang="en-US" sz="800"/>
              <a:t>            </a:t>
            </a:r>
            <a:endParaRPr lang="en-US"/>
          </a:p>
          <a:p>
            <a:pPr algn="l"/>
            <a:r>
              <a:rPr lang="en-US" sz="800"/>
              <a:t>            // Generate speech</a:t>
            </a:r>
            <a:endParaRPr lang="en-US"/>
          </a:p>
          <a:p>
            <a:pPr algn="l"/>
            <a:r>
              <a:rPr lang="en-US" sz="800"/>
              <a:t>            const result = await </a:t>
            </a:r>
            <a:r>
              <a:rPr lang="en-US" sz="800" err="1"/>
              <a:t>yoloService.detections</a:t>
            </a:r>
            <a:r>
              <a:rPr lang="en-US" sz="800"/>
              <a:t>(</a:t>
            </a:r>
            <a:r>
              <a:rPr lang="en-US" sz="800" err="1"/>
              <a:t>JSON.parse</a:t>
            </a:r>
            <a:r>
              <a:rPr lang="en-US" sz="800"/>
              <a:t>('{"</a:t>
            </a:r>
            <a:r>
              <a:rPr lang="en-US" sz="800" err="1"/>
              <a:t>imgtext</a:t>
            </a:r>
            <a:r>
              <a:rPr lang="en-US" sz="800"/>
              <a:t>":"' + </a:t>
            </a:r>
            <a:r>
              <a:rPr lang="en-US" sz="800" err="1"/>
              <a:t>detectionText</a:t>
            </a:r>
            <a:r>
              <a:rPr lang="en-US" sz="800"/>
              <a:t> + '"}'));</a:t>
            </a:r>
            <a:endParaRPr lang="en-US"/>
          </a:p>
          <a:p>
            <a:pPr algn="l"/>
            <a:r>
              <a:rPr lang="en-US" sz="800"/>
              <a:t>            </a:t>
            </a:r>
            <a:endParaRPr lang="en-US"/>
          </a:p>
          <a:p>
            <a:pPr algn="l"/>
            <a:r>
              <a:rPr lang="en-US" sz="800"/>
              <a:t>            // Update last announced set to current set</a:t>
            </a:r>
            <a:endParaRPr lang="en-US"/>
          </a:p>
          <a:p>
            <a:pPr algn="l"/>
            <a:r>
              <a:rPr lang="en-US" sz="800"/>
              <a:t>            </a:t>
            </a:r>
            <a:r>
              <a:rPr lang="en-US" sz="800" err="1"/>
              <a:t>lastAnnouncedDetections</a:t>
            </a:r>
            <a:r>
              <a:rPr lang="en-US" sz="800"/>
              <a:t> = new Set(accumulatedDetections);</a:t>
            </a:r>
            <a:endParaRPr lang="en-US"/>
          </a:p>
          <a:p>
            <a:pPr algn="l"/>
            <a:r>
              <a:rPr lang="en-US" sz="800"/>
              <a:t>            </a:t>
            </a:r>
            <a:endParaRPr lang="en-US"/>
          </a:p>
          <a:p>
            <a:pPr algn="l"/>
            <a:r>
              <a:rPr lang="en-US" sz="800"/>
              <a:t>            // Reset the timer and accumulated detections</a:t>
            </a:r>
            <a:endParaRPr lang="en-US"/>
          </a:p>
          <a:p>
            <a:pPr algn="l"/>
            <a:r>
              <a:rPr lang="en-US" sz="800"/>
              <a:t>            </a:t>
            </a:r>
            <a:r>
              <a:rPr lang="en-US" sz="800" err="1"/>
              <a:t>lastSpeechTime</a:t>
            </a:r>
            <a:r>
              <a:rPr lang="en-US" sz="800"/>
              <a:t> = currentTime;</a:t>
            </a:r>
            <a:endParaRPr lang="en-US"/>
          </a:p>
          <a:p>
            <a:pPr algn="l"/>
            <a:r>
              <a:rPr lang="en-US" sz="800"/>
              <a:t>            </a:t>
            </a:r>
            <a:endParaRPr lang="en-US"/>
          </a:p>
          <a:p>
            <a:pPr algn="l"/>
            <a:r>
              <a:rPr lang="en-US" sz="800"/>
              <a:t>            return </a:t>
            </a:r>
            <a:r>
              <a:rPr lang="en-US" sz="800" err="1"/>
              <a:t>res.status</a:t>
            </a:r>
            <a:r>
              <a:rPr lang="en-US" sz="800"/>
              <a:t>(200).</a:t>
            </a:r>
            <a:r>
              <a:rPr lang="en-US" sz="800" err="1"/>
              <a:t>json</a:t>
            </a:r>
            <a:r>
              <a:rPr lang="en-US" sz="800"/>
              <a:t>({</a:t>
            </a:r>
            <a:r>
              <a:rPr lang="en-US" sz="800" err="1"/>
              <a:t>file_name</a:t>
            </a:r>
            <a:r>
              <a:rPr lang="en-US" sz="800"/>
              <a:t>: result});</a:t>
            </a:r>
            <a:endParaRPr lang="en-US"/>
          </a:p>
          <a:p>
            <a:pPr algn="l"/>
            <a:endParaRPr lang="en-US"/>
          </a:p>
        </p:txBody>
      </p:sp>
    </p:spTree>
    <p:extLst>
      <p:ext uri="{BB962C8B-B14F-4D97-AF65-F5344CB8AC3E}">
        <p14:creationId xmlns:p14="http://schemas.microsoft.com/office/powerpoint/2010/main" val="2251765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77BD1-D6A8-C867-A241-907275832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270F5-A505-23AB-1184-EB8869D1D1FC}"/>
              </a:ext>
            </a:extLst>
          </p:cNvPr>
          <p:cNvSpPr>
            <a:spLocks noGrp="1"/>
          </p:cNvSpPr>
          <p:nvPr>
            <p:ph type="title"/>
          </p:nvPr>
        </p:nvSpPr>
        <p:spPr>
          <a:xfrm>
            <a:off x="536356" y="448740"/>
            <a:ext cx="7739200" cy="475273"/>
          </a:xfrm>
        </p:spPr>
        <p:txBody>
          <a:bodyPr/>
          <a:lstStyle/>
          <a:p>
            <a:r>
              <a:rPr lang="en-US"/>
              <a:t>Backend API</a:t>
            </a:r>
          </a:p>
        </p:txBody>
      </p:sp>
      <p:sp>
        <p:nvSpPr>
          <p:cNvPr id="3" name="Subtitle 2">
            <a:extLst>
              <a:ext uri="{FF2B5EF4-FFF2-40B4-BE49-F238E27FC236}">
                <a16:creationId xmlns:a16="http://schemas.microsoft.com/office/drawing/2014/main" id="{873019C5-9EE1-31B0-220D-2395FAFB17F0}"/>
              </a:ext>
            </a:extLst>
          </p:cNvPr>
          <p:cNvSpPr>
            <a:spLocks noGrp="1"/>
          </p:cNvSpPr>
          <p:nvPr>
            <p:ph type="subTitle" idx="1"/>
          </p:nvPr>
        </p:nvSpPr>
        <p:spPr>
          <a:xfrm>
            <a:off x="652201" y="923326"/>
            <a:ext cx="7955443" cy="3200355"/>
          </a:xfrm>
        </p:spPr>
        <p:txBody>
          <a:bodyPr/>
          <a:lstStyle/>
          <a:p>
            <a:pPr algn="l"/>
            <a:r>
              <a:rPr lang="en-US" sz="800"/>
              <a:t>} else {</a:t>
            </a:r>
            <a:endParaRPr lang="en-US"/>
          </a:p>
          <a:p>
            <a:pPr algn="l"/>
            <a:r>
              <a:rPr lang="en-US" sz="800"/>
              <a:t>            // If we have the same objects as before, don't generate speech</a:t>
            </a:r>
            <a:endParaRPr lang="en-US"/>
          </a:p>
          <a:p>
            <a:pPr algn="l"/>
            <a:r>
              <a:rPr lang="en-US" sz="800"/>
              <a:t>            </a:t>
            </a:r>
            <a:r>
              <a:rPr lang="en-US" sz="800" err="1"/>
              <a:t>lastSpeechTime</a:t>
            </a:r>
            <a:r>
              <a:rPr lang="en-US" sz="800"/>
              <a:t> = </a:t>
            </a:r>
            <a:r>
              <a:rPr lang="en-US" sz="800" err="1"/>
              <a:t>currentTime</a:t>
            </a:r>
            <a:r>
              <a:rPr lang="en-US" sz="800"/>
              <a:t>; // Still reset the timer</a:t>
            </a:r>
            <a:endParaRPr lang="en-US"/>
          </a:p>
          <a:p>
            <a:pPr algn="l"/>
            <a:r>
              <a:rPr lang="en-US" sz="800"/>
              <a:t>            return </a:t>
            </a:r>
            <a:r>
              <a:rPr lang="en-US" sz="800" err="1"/>
              <a:t>res.status</a:t>
            </a:r>
            <a:r>
              <a:rPr lang="en-US" sz="800"/>
              <a:t>(200).</a:t>
            </a:r>
            <a:r>
              <a:rPr lang="en-US" sz="800" err="1"/>
              <a:t>json</a:t>
            </a:r>
            <a:r>
              <a:rPr lang="en-US" sz="800"/>
              <a:t>({message: "No change in detected objects"});</a:t>
            </a:r>
            <a:endParaRPr lang="en-US"/>
          </a:p>
          <a:p>
            <a:pPr algn="l"/>
            <a:r>
              <a:rPr lang="en-US" sz="800"/>
              <a:t>          }</a:t>
            </a:r>
            <a:endParaRPr lang="en-US"/>
          </a:p>
          <a:p>
            <a:pPr algn="l"/>
            <a:r>
              <a:rPr lang="en-US" sz="800"/>
              <a:t>        } else {</a:t>
            </a:r>
            <a:endParaRPr lang="en-US"/>
          </a:p>
          <a:p>
            <a:pPr algn="l"/>
            <a:r>
              <a:rPr lang="en-US" sz="800"/>
              <a:t>          // If we're in cooldown period, just acknowledge</a:t>
            </a:r>
            <a:endParaRPr lang="en-US"/>
          </a:p>
          <a:p>
            <a:pPr algn="l"/>
            <a:r>
              <a:rPr lang="en-US" sz="800"/>
              <a:t>          return </a:t>
            </a:r>
            <a:r>
              <a:rPr lang="en-US" sz="800" err="1"/>
              <a:t>res.status</a:t>
            </a:r>
            <a:r>
              <a:rPr lang="en-US" sz="800"/>
              <a:t>(200).</a:t>
            </a:r>
            <a:r>
              <a:rPr lang="en-US" sz="800" err="1"/>
              <a:t>json</a:t>
            </a:r>
            <a:r>
              <a:rPr lang="en-US" sz="800"/>
              <a:t>({message: "Detection added to queue"});</a:t>
            </a:r>
            <a:endParaRPr lang="en-US"/>
          </a:p>
          <a:p>
            <a:pPr algn="l"/>
            <a:r>
              <a:rPr lang="en-US" sz="800"/>
              <a:t>        }</a:t>
            </a:r>
            <a:endParaRPr lang="en-US"/>
          </a:p>
          <a:p>
            <a:pPr algn="l"/>
            <a:r>
              <a:rPr lang="en-US" sz="800"/>
              <a:t>      } catch (error) {</a:t>
            </a:r>
            <a:endParaRPr lang="en-US"/>
          </a:p>
          <a:p>
            <a:pPr algn="l"/>
            <a:r>
              <a:rPr lang="en-US" sz="800"/>
              <a:t>        return res</a:t>
            </a:r>
            <a:endParaRPr lang="en-US"/>
          </a:p>
          <a:p>
            <a:pPr algn="l"/>
            <a:r>
              <a:rPr lang="en-US" sz="800"/>
              <a:t>          .status(500)</a:t>
            </a:r>
            <a:endParaRPr lang="en-US"/>
          </a:p>
          <a:p>
            <a:pPr algn="l"/>
            <a:r>
              <a:rPr lang="en-US" sz="800"/>
              <a:t>          .</a:t>
            </a:r>
            <a:r>
              <a:rPr lang="en-US" sz="800" err="1"/>
              <a:t>json</a:t>
            </a:r>
            <a:r>
              <a:rPr lang="en-US" sz="800"/>
              <a:t>({ message: "An error occurred" });</a:t>
            </a:r>
            <a:endParaRPr lang="en-US"/>
          </a:p>
          <a:p>
            <a:pPr algn="l"/>
            <a:r>
              <a:rPr lang="en-US" sz="800"/>
              <a:t>      }</a:t>
            </a:r>
            <a:endParaRPr lang="en-US"/>
          </a:p>
          <a:p>
            <a:pPr algn="l"/>
            <a:r>
              <a:rPr lang="en-US" sz="800"/>
              <a:t>    },</a:t>
            </a:r>
            <a:endParaRPr lang="en-US"/>
          </a:p>
        </p:txBody>
      </p:sp>
    </p:spTree>
    <p:extLst>
      <p:ext uri="{BB962C8B-B14F-4D97-AF65-F5344CB8AC3E}">
        <p14:creationId xmlns:p14="http://schemas.microsoft.com/office/powerpoint/2010/main" val="3727300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C3D40A-1898-3511-60F4-475AD370CC1A}"/>
              </a:ext>
            </a:extLst>
          </p:cNvPr>
          <p:cNvSpPr>
            <a:spLocks noGrp="1"/>
          </p:cNvSpPr>
          <p:nvPr>
            <p:ph type="subTitle" idx="1"/>
          </p:nvPr>
        </p:nvSpPr>
        <p:spPr>
          <a:xfrm>
            <a:off x="2115450" y="1094766"/>
            <a:ext cx="4913100" cy="640952"/>
          </a:xfrm>
        </p:spPr>
        <p:txBody>
          <a:bodyPr/>
          <a:lstStyle/>
          <a:p>
            <a:r>
              <a:rPr lang="en-US"/>
              <a:t>Project </a:t>
            </a:r>
            <a:r>
              <a:rPr lang="en-US" err="1"/>
              <a:t>Wikipage</a:t>
            </a:r>
            <a:r>
              <a:rPr lang="en-US"/>
              <a:t> Link</a:t>
            </a:r>
          </a:p>
        </p:txBody>
      </p:sp>
      <p:sp>
        <p:nvSpPr>
          <p:cNvPr id="3" name="Title 2">
            <a:extLst>
              <a:ext uri="{FF2B5EF4-FFF2-40B4-BE49-F238E27FC236}">
                <a16:creationId xmlns:a16="http://schemas.microsoft.com/office/drawing/2014/main" id="{4EACBF59-21E9-B738-026D-D6FA8511E9D9}"/>
              </a:ext>
            </a:extLst>
          </p:cNvPr>
          <p:cNvSpPr>
            <a:spLocks noGrp="1"/>
          </p:cNvSpPr>
          <p:nvPr>
            <p:ph type="title"/>
          </p:nvPr>
        </p:nvSpPr>
        <p:spPr>
          <a:xfrm>
            <a:off x="1461720" y="2571774"/>
            <a:ext cx="6224671" cy="1055511"/>
          </a:xfrm>
        </p:spPr>
        <p:txBody>
          <a:bodyPr/>
          <a:lstStyle/>
          <a:p>
            <a:r>
              <a:rPr lang="en-US" sz="2000"/>
              <a:t>https://github.com/htmw/2025S-Power-Anger/wiki</a:t>
            </a:r>
            <a:endParaRPr lang="en-US"/>
          </a:p>
        </p:txBody>
      </p:sp>
    </p:spTree>
    <p:extLst>
      <p:ext uri="{BB962C8B-B14F-4D97-AF65-F5344CB8AC3E}">
        <p14:creationId xmlns:p14="http://schemas.microsoft.com/office/powerpoint/2010/main" val="2551233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78D4F-7F83-62E8-A6DC-8279EE1B03D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3B64C41-C006-24AB-3192-314306994EFF}"/>
              </a:ext>
            </a:extLst>
          </p:cNvPr>
          <p:cNvSpPr>
            <a:spLocks noGrp="1"/>
          </p:cNvSpPr>
          <p:nvPr>
            <p:ph type="subTitle" idx="1"/>
          </p:nvPr>
        </p:nvSpPr>
        <p:spPr>
          <a:xfrm>
            <a:off x="2115450" y="1094766"/>
            <a:ext cx="4913100" cy="640952"/>
          </a:xfrm>
        </p:spPr>
        <p:txBody>
          <a:bodyPr/>
          <a:lstStyle/>
          <a:p>
            <a:r>
              <a:rPr lang="en-US"/>
              <a:t>Live Application Demo</a:t>
            </a:r>
          </a:p>
        </p:txBody>
      </p:sp>
    </p:spTree>
    <p:extLst>
      <p:ext uri="{BB962C8B-B14F-4D97-AF65-F5344CB8AC3E}">
        <p14:creationId xmlns:p14="http://schemas.microsoft.com/office/powerpoint/2010/main" val="345144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6D19ED98-6859-CB6E-F679-47EC32DE97BB}"/>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962CFC54-888A-13E7-C89D-ECC2410E428A}"/>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a:t>Min Jung</a:t>
            </a:r>
          </a:p>
        </p:txBody>
      </p:sp>
      <p:sp>
        <p:nvSpPr>
          <p:cNvPr id="1331" name="Google Shape;1331;p71">
            <a:extLst>
              <a:ext uri="{FF2B5EF4-FFF2-40B4-BE49-F238E27FC236}">
                <a16:creationId xmlns:a16="http://schemas.microsoft.com/office/drawing/2014/main" id="{B17B94EB-6DA4-6049-F570-60236DBE330B}"/>
              </a:ext>
            </a:extLst>
          </p:cNvPr>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p>
            <a:pPr marL="0" indent="0"/>
            <a:r>
              <a:rPr lang="en"/>
              <a:t>Hrishikesh Shah</a:t>
            </a:r>
          </a:p>
        </p:txBody>
      </p:sp>
      <p:sp>
        <p:nvSpPr>
          <p:cNvPr id="1332" name="Google Shape;1332;p71">
            <a:extLst>
              <a:ext uri="{FF2B5EF4-FFF2-40B4-BE49-F238E27FC236}">
                <a16:creationId xmlns:a16="http://schemas.microsoft.com/office/drawing/2014/main" id="{8CDD9B07-C4AA-AA01-5EE0-2DB16499D9D0}"/>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a:t>Quality Analyst</a:t>
            </a:r>
          </a:p>
          <a:p>
            <a:pPr marL="0" indent="0"/>
            <a:r>
              <a:rPr lang="en"/>
              <a:t>Mj34564n@pace.edu</a:t>
            </a:r>
          </a:p>
        </p:txBody>
      </p:sp>
      <p:sp>
        <p:nvSpPr>
          <p:cNvPr id="1333" name="Google Shape;1333;p71">
            <a:extLst>
              <a:ext uri="{FF2B5EF4-FFF2-40B4-BE49-F238E27FC236}">
                <a16:creationId xmlns:a16="http://schemas.microsoft.com/office/drawing/2014/main" id="{4BCE35C5-B2CA-24F4-FCA0-BF78D3E66C70}"/>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F71DAE96-21EC-331F-F466-361A68904574}"/>
              </a:ext>
            </a:extLst>
          </p:cNvPr>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p>
            <a:pPr marL="0" indent="0"/>
            <a:r>
              <a:rPr lang="en"/>
              <a:t>Frontend Developer</a:t>
            </a:r>
          </a:p>
          <a:p>
            <a:pPr marL="0" indent="0"/>
            <a:r>
              <a:rPr lang="en"/>
              <a:t>Hs75142n@pace.edu</a:t>
            </a:r>
          </a:p>
        </p:txBody>
      </p:sp>
      <p:pic>
        <p:nvPicPr>
          <p:cNvPr id="1335" name="Google Shape;1335;p71" descr="1.png">
            <a:extLst>
              <a:ext uri="{FF2B5EF4-FFF2-40B4-BE49-F238E27FC236}">
                <a16:creationId xmlns:a16="http://schemas.microsoft.com/office/drawing/2014/main" id="{4EB1525A-55FD-7E51-3431-7615586BA4BB}"/>
              </a:ext>
            </a:extLst>
          </p:cNvPr>
          <p:cNvPicPr preferRelativeResize="0"/>
          <p:nvPr/>
        </p:nvPicPr>
        <p:blipFill>
          <a:blip r:embed="rId3"/>
          <a:stretch>
            <a:fillRect/>
          </a:stretch>
        </p:blipFill>
        <p:spPr>
          <a:xfrm>
            <a:off x="5199557" y="1414325"/>
            <a:ext cx="2124732" cy="1717150"/>
          </a:xfrm>
          <a:prstGeom prst="rect">
            <a:avLst/>
          </a:prstGeom>
          <a:noFill/>
          <a:ln>
            <a:noFill/>
          </a:ln>
        </p:spPr>
      </p:pic>
      <p:pic>
        <p:nvPicPr>
          <p:cNvPr id="1336" name="Google Shape;1336;p71" descr="IMG_4843.jpeg">
            <a:extLst>
              <a:ext uri="{FF2B5EF4-FFF2-40B4-BE49-F238E27FC236}">
                <a16:creationId xmlns:a16="http://schemas.microsoft.com/office/drawing/2014/main" id="{9A03B2C0-C26E-A0ED-EA73-FDAF8D202C4D}"/>
              </a:ext>
            </a:extLst>
          </p:cNvPr>
          <p:cNvPicPr preferRelativeResize="0"/>
          <p:nvPr/>
        </p:nvPicPr>
        <p:blipFill rotWithShape="1">
          <a:blip r:embed="rId4"/>
          <a:srcRect t="25006" b="25006"/>
          <a:stretch/>
        </p:blipFill>
        <p:spPr>
          <a:xfrm>
            <a:off x="1354666" y="1414325"/>
            <a:ext cx="2456736" cy="1717150"/>
          </a:xfrm>
          <a:prstGeom prst="rect">
            <a:avLst/>
          </a:prstGeom>
          <a:noFill/>
          <a:ln>
            <a:noFill/>
          </a:ln>
        </p:spPr>
      </p:pic>
    </p:spTree>
    <p:extLst>
      <p:ext uri="{BB962C8B-B14F-4D97-AF65-F5344CB8AC3E}">
        <p14:creationId xmlns:p14="http://schemas.microsoft.com/office/powerpoint/2010/main" val="3134135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8D13213-EC4D-3D74-FE83-9AF01D4E8D46}"/>
              </a:ext>
            </a:extLst>
          </p:cNvPr>
          <p:cNvSpPr>
            <a:spLocks noGrp="1"/>
          </p:cNvSpPr>
          <p:nvPr>
            <p:ph type="subTitle" idx="4"/>
          </p:nvPr>
        </p:nvSpPr>
        <p:spPr>
          <a:xfrm>
            <a:off x="795967" y="1285779"/>
            <a:ext cx="6545039" cy="2883604"/>
          </a:xfrm>
        </p:spPr>
        <p:txBody>
          <a:bodyPr/>
          <a:lstStyle/>
          <a:p>
            <a:r>
              <a:rPr lang="en-US"/>
              <a:t>User stories (US1, US7)</a:t>
            </a:r>
          </a:p>
          <a:p>
            <a:r>
              <a:rPr lang="en-US"/>
              <a:t>Burndown chat (Slide 39)</a:t>
            </a:r>
          </a:p>
          <a:p>
            <a:r>
              <a:rPr lang="en-US"/>
              <a:t>Code Demo Video</a:t>
            </a:r>
          </a:p>
          <a:p>
            <a:r>
              <a:rPr lang="en-US"/>
              <a:t>Retrospective Video </a:t>
            </a:r>
          </a:p>
          <a:p>
            <a:r>
              <a:rPr lang="en-US"/>
              <a:t>API code explanation(Slides 52-54)</a:t>
            </a:r>
          </a:p>
          <a:p>
            <a:pPr marL="139700" indent="0">
              <a:buNone/>
            </a:pPr>
            <a:endParaRPr lang="en-US"/>
          </a:p>
          <a:p>
            <a:endParaRPr lang="en-US"/>
          </a:p>
        </p:txBody>
      </p:sp>
      <p:sp>
        <p:nvSpPr>
          <p:cNvPr id="6" name="Title 5">
            <a:extLst>
              <a:ext uri="{FF2B5EF4-FFF2-40B4-BE49-F238E27FC236}">
                <a16:creationId xmlns:a16="http://schemas.microsoft.com/office/drawing/2014/main" id="{CBB93BC0-1519-7576-423B-4ABDB09A6FE4}"/>
              </a:ext>
            </a:extLst>
          </p:cNvPr>
          <p:cNvSpPr>
            <a:spLocks noGrp="1"/>
          </p:cNvSpPr>
          <p:nvPr>
            <p:ph type="title"/>
          </p:nvPr>
        </p:nvSpPr>
        <p:spPr/>
        <p:txBody>
          <a:bodyPr/>
          <a:lstStyle/>
          <a:p>
            <a:r>
              <a:rPr lang="en-US"/>
              <a:t>Improvements</a:t>
            </a:r>
          </a:p>
        </p:txBody>
      </p:sp>
    </p:spTree>
    <p:extLst>
      <p:ext uri="{BB962C8B-B14F-4D97-AF65-F5344CB8AC3E}">
        <p14:creationId xmlns:p14="http://schemas.microsoft.com/office/powerpoint/2010/main" val="81512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4"/>
          <p:cNvSpPr txBox="1">
            <a:spLocks noGrp="1"/>
          </p:cNvSpPr>
          <p:nvPr>
            <p:ph type="title"/>
          </p:nvPr>
        </p:nvSpPr>
        <p:spPr>
          <a:xfrm>
            <a:off x="721817" y="746675"/>
            <a:ext cx="7704000" cy="664500"/>
          </a:xfrm>
          <a:prstGeom prst="rect">
            <a:avLst/>
          </a:prstGeom>
        </p:spPr>
        <p:txBody>
          <a:bodyPr spcFirstLastPara="1" wrap="square" lIns="91425" tIns="91425" rIns="91425" bIns="91425" anchor="t" anchorCtr="0">
            <a:noAutofit/>
          </a:bodyPr>
          <a:lstStyle/>
          <a:p>
            <a:r>
              <a:rPr lang="en"/>
              <a:t>    Problem Statement</a:t>
            </a:r>
            <a:endParaRPr lang="en-US"/>
          </a:p>
        </p:txBody>
      </p:sp>
      <p:sp>
        <p:nvSpPr>
          <p:cNvPr id="674" name="Google Shape;674;p44"/>
          <p:cNvSpPr txBox="1">
            <a:spLocks noGrp="1"/>
          </p:cNvSpPr>
          <p:nvPr>
            <p:ph type="body" idx="1"/>
          </p:nvPr>
        </p:nvSpPr>
        <p:spPr>
          <a:xfrm>
            <a:off x="926223" y="1408420"/>
            <a:ext cx="7040744" cy="3193301"/>
          </a:xfrm>
          <a:prstGeom prst="rect">
            <a:avLst/>
          </a:prstGeom>
        </p:spPr>
        <p:txBody>
          <a:bodyPr spcFirstLastPara="1" wrap="square" lIns="91425" tIns="91425" rIns="91425" bIns="91425" anchor="t" anchorCtr="0">
            <a:noAutofit/>
          </a:bodyPr>
          <a:lstStyle/>
          <a:p>
            <a:pPr marL="285750" indent="-285750"/>
            <a:r>
              <a:rPr lang="en"/>
              <a:t>Navigating through everyday environments presents significant challenges for blind and visually impaired individuals., moving vehicles, and the lack of real-time guidance.</a:t>
            </a:r>
            <a:endParaRPr lang="en-US"/>
          </a:p>
          <a:p>
            <a:pPr marL="285750" indent="-285750"/>
            <a:r>
              <a:rPr lang="en"/>
              <a:t>Traditional mobility aids like canes and guide dogs, while helpful, often fall short in providing comprehensive and real-time information about obstacles, directions, and surroundings. </a:t>
            </a:r>
          </a:p>
          <a:p>
            <a:pPr marL="285750" indent="-285750"/>
            <a:r>
              <a:rPr lang="en"/>
              <a:t>This lack of real-time situational awareness can lead to increased risks of accidents and restrict the independence of visually impaired individuals.</a:t>
            </a:r>
          </a:p>
          <a:p>
            <a:pPr marL="285750" indent="-285750"/>
            <a:r>
              <a:rPr lang="en"/>
              <a:t>Therefore, there is a pressing need for an innovative solution that leverages modern technology to enhance mobility and safety for the visually impaired community. </a:t>
            </a:r>
          </a:p>
          <a:p>
            <a:pPr marL="285750" indent="-285750"/>
            <a:r>
              <a:rPr lang="en"/>
              <a:t>This project aims to create a web app that uses object detection and voice commands to help blind people navigate safely by warning them about obstacles, giving directions, and describing their surroundings in real time.</a:t>
            </a:r>
          </a:p>
          <a:p>
            <a:pPr marL="0" indent="0">
              <a:buNone/>
            </a:pPr>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F46F0B-8880-7E97-FDD8-91297BACDEC4}"/>
              </a:ext>
            </a:extLst>
          </p:cNvPr>
          <p:cNvSpPr>
            <a:spLocks noGrp="1"/>
          </p:cNvSpPr>
          <p:nvPr>
            <p:ph type="title"/>
          </p:nvPr>
        </p:nvSpPr>
        <p:spPr/>
        <p:txBody>
          <a:bodyPr/>
          <a:lstStyle/>
          <a:p>
            <a:r>
              <a:rPr lang="en-US"/>
              <a:t>Project Description </a:t>
            </a:r>
            <a:r>
              <a:rPr lang="en-US" sz="900"/>
              <a:t>(improved)</a:t>
            </a:r>
          </a:p>
        </p:txBody>
      </p:sp>
      <p:graphicFrame>
        <p:nvGraphicFramePr>
          <p:cNvPr id="9" name="Table 8">
            <a:extLst>
              <a:ext uri="{FF2B5EF4-FFF2-40B4-BE49-F238E27FC236}">
                <a16:creationId xmlns:a16="http://schemas.microsoft.com/office/drawing/2014/main" id="{6D17A7CA-9620-05E9-647D-884DAC274705}"/>
              </a:ext>
            </a:extLst>
          </p:cNvPr>
          <p:cNvGraphicFramePr>
            <a:graphicFrameLocks noGrp="1"/>
          </p:cNvGraphicFramePr>
          <p:nvPr>
            <p:extLst>
              <p:ext uri="{D42A27DB-BD31-4B8C-83A1-F6EECF244321}">
                <p14:modId xmlns:p14="http://schemas.microsoft.com/office/powerpoint/2010/main" val="1698923634"/>
              </p:ext>
            </p:extLst>
          </p:nvPr>
        </p:nvGraphicFramePr>
        <p:xfrm>
          <a:off x="1781175" y="1110264"/>
          <a:ext cx="5581650" cy="3571240"/>
        </p:xfrm>
        <a:graphic>
          <a:graphicData uri="http://schemas.openxmlformats.org/drawingml/2006/table">
            <a:tbl>
              <a:tblPr bandRow="1">
                <a:tableStyleId>{CAB0FF82-9D18-4747-81C7-64023AE3D9A8}</a:tableStyleId>
              </a:tblPr>
              <a:tblGrid>
                <a:gridCol w="1476375">
                  <a:extLst>
                    <a:ext uri="{9D8B030D-6E8A-4147-A177-3AD203B41FA5}">
                      <a16:colId xmlns:a16="http://schemas.microsoft.com/office/drawing/2014/main" val="18228732"/>
                    </a:ext>
                  </a:extLst>
                </a:gridCol>
                <a:gridCol w="4105275">
                  <a:extLst>
                    <a:ext uri="{9D8B030D-6E8A-4147-A177-3AD203B41FA5}">
                      <a16:colId xmlns:a16="http://schemas.microsoft.com/office/drawing/2014/main" val="1459102454"/>
                    </a:ext>
                  </a:extLst>
                </a:gridCol>
              </a:tblGrid>
              <a:tr h="190500">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Project Name: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err="1">
                          <a:solidFill>
                            <a:srgbClr val="000000"/>
                          </a:solidFill>
                          <a:effectLst/>
                          <a:latin typeface="Aptos"/>
                          <a:cs typeface="Arial"/>
                          <a:sym typeface="Arial"/>
                        </a:rPr>
                        <a:t>GuideSense</a:t>
                      </a:r>
                      <a:r>
                        <a:rPr lang="en-US" sz="1200" b="0" i="0" u="none" strike="noStrike" cap="none">
                          <a:solidFill>
                            <a:srgbClr val="000000"/>
                          </a:solidFill>
                          <a:effectLst/>
                          <a:latin typeface="Aptos"/>
                          <a:cs typeface="Arial"/>
                          <a:sym typeface="Arial"/>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53110025"/>
                  </a:ext>
                </a:extLst>
              </a:tr>
              <a:tr h="190500">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Team: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Power Angers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035749312"/>
                  </a:ext>
                </a:extLst>
              </a:tr>
              <a:tr h="190500">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Project Description: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For visually impaired individuals who need assistance navigating independently in urban and outdoor environments, the real-time object detection web app is a computer vision and AI-powered solution that identifies objects, obstacles and crosswalks while providing real-time audio guidance and GPS-based navigation support.  </a:t>
                      </a:r>
                    </a:p>
                    <a:p>
                      <a:pPr marR="0" algn="l" rtl="0" fontAlgn="base">
                        <a:lnSpc>
                          <a:spcPts val="1350"/>
                        </a:lnSpc>
                        <a:spcBef>
                          <a:spcPts val="0"/>
                        </a:spcBef>
                        <a:spcAft>
                          <a:spcPts val="0"/>
                        </a:spcAft>
                        <a:buClr>
                          <a:srgbClr val="000000"/>
                        </a:buClr>
                        <a:buFont typeface="Arial"/>
                        <a:buNone/>
                      </a:pPr>
                      <a:endParaRPr lang="en-US" sz="1200" b="0" i="0" u="none" strike="noStrike" cap="none">
                        <a:solidFill>
                          <a:srgbClr val="000000"/>
                        </a:solidFill>
                        <a:effectLst/>
                        <a:latin typeface="Aptos"/>
                        <a:cs typeface="Arial"/>
                        <a:sym typeface="Arial"/>
                      </a:endParaRPr>
                    </a:p>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Unlike traditional mobility aids or existing navigation apps that lack real-time object detection, our application offers a seamless, intelligent, and accessible way for visually impaired users to navigate confidently.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852126935"/>
                  </a:ext>
                </a:extLst>
              </a:tr>
              <a:tr h="190500">
                <a:tc gridSpan="2">
                  <a:txBody>
                    <a:bodyPr/>
                    <a:lstStyle/>
                    <a:p>
                      <a:pPr rtl="0" fontAlgn="base">
                        <a:lnSpc>
                          <a:spcPts val="1350"/>
                        </a:lnSpc>
                        <a:buNone/>
                      </a:pPr>
                      <a:endParaRPr lang="en-US" sz="1200">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extLst>
                  <a:ext uri="{0D108BD9-81ED-4DB2-BD59-A6C34878D82A}">
                    <a16:rowId xmlns:a16="http://schemas.microsoft.com/office/drawing/2014/main" val="1450391245"/>
                  </a:ext>
                </a:extLst>
              </a:tr>
              <a:tr h="190500">
                <a:tc>
                  <a:txBody>
                    <a:bodyPr/>
                    <a:lstStyle/>
                    <a:p>
                      <a:pPr rtl="0" fontAlgn="base">
                        <a:lnSpc>
                          <a:spcPts val="1350"/>
                        </a:lnSpc>
                        <a:buNone/>
                      </a:pPr>
                      <a:r>
                        <a:rPr lang="en-US" sz="1200">
                          <a:effectLst/>
                          <a:latin typeface="Aptos"/>
                        </a:rPr>
                        <a:t>Benefit Outcomes: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rtl="0" fontAlgn="base">
                        <a:lnSpc>
                          <a:spcPts val="1350"/>
                        </a:lnSpc>
                        <a:buNone/>
                      </a:pPr>
                      <a:r>
                        <a:rPr lang="en-US" sz="1200">
                          <a:effectLst/>
                          <a:latin typeface="Aptos"/>
                        </a:rPr>
                        <a:t>Increased Independence, Enhanced Safety, Improved Mobility, Greater Confidence, Accessibility, and Inclusivity.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26090703"/>
                  </a:ext>
                </a:extLst>
              </a:tr>
              <a:tr h="190500">
                <a:tc>
                  <a:txBody>
                    <a:bodyPr/>
                    <a:lstStyle/>
                    <a:p>
                      <a:pPr rtl="0" fontAlgn="base">
                        <a:lnSpc>
                          <a:spcPts val="1350"/>
                        </a:lnSpc>
                        <a:buNone/>
                      </a:pPr>
                      <a:r>
                        <a:rPr lang="en-US" sz="1200">
                          <a:effectLst/>
                          <a:latin typeface="Aptos"/>
                        </a:rPr>
                        <a:t>GitHub Link: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rtl="0" fontAlgn="base">
                        <a:lnSpc>
                          <a:spcPts val="1350"/>
                        </a:lnSpc>
                        <a:buNone/>
                      </a:pPr>
                      <a:r>
                        <a:rPr lang="en-US" sz="1200">
                          <a:effectLst/>
                          <a:latin typeface="Aptos"/>
                        </a:rPr>
                        <a:t>https://github.com/htmw/2025S-Power-Anger/wiki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08138404"/>
                  </a:ext>
                </a:extLst>
              </a:tr>
            </a:tbl>
          </a:graphicData>
        </a:graphic>
      </p:graphicFrame>
    </p:spTree>
    <p:extLst>
      <p:ext uri="{BB962C8B-B14F-4D97-AF65-F5344CB8AC3E}">
        <p14:creationId xmlns:p14="http://schemas.microsoft.com/office/powerpoint/2010/main" val="501004403"/>
      </p:ext>
    </p:extLst>
  </p:cSld>
  <p:clrMapOvr>
    <a:masterClrMapping/>
  </p:clrMapOvr>
</p:sld>
</file>

<file path=ppt/theme/theme1.xml><?xml version="1.0" encoding="utf-8"?>
<a:theme xmlns:a="http://schemas.openxmlformats.org/drawingml/2006/main" name="Public Health Services by Slidesgo">
  <a:themeElements>
    <a:clrScheme name="Simple Light">
      <a:dk1>
        <a:srgbClr val="212121"/>
      </a:dk1>
      <a:lt1>
        <a:srgbClr val="F9F2E8"/>
      </a:lt1>
      <a:dk2>
        <a:srgbClr val="ECB462"/>
      </a:dk2>
      <a:lt2>
        <a:srgbClr val="D35635"/>
      </a:lt2>
      <a:accent1>
        <a:srgbClr val="4DA1AD"/>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56</Slides>
  <Notes>23</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Public Health Services by Slidesgo</vt:lpstr>
      <vt:lpstr>GuideSense</vt:lpstr>
      <vt:lpstr>1</vt:lpstr>
      <vt:lpstr>Power Anger</vt:lpstr>
      <vt:lpstr>Power Anger</vt:lpstr>
      <vt:lpstr>Power Anger</vt:lpstr>
      <vt:lpstr>Power Anger</vt:lpstr>
      <vt:lpstr>Improvements</vt:lpstr>
      <vt:lpstr>    Problem Statement</vt:lpstr>
      <vt:lpstr>Project Description (improved)</vt:lpstr>
      <vt:lpstr>Team Working Agreement</vt:lpstr>
      <vt:lpstr>Team Working Agreement</vt:lpstr>
      <vt:lpstr>Persona One: The Independent Blind User </vt:lpstr>
      <vt:lpstr>Persona Two: The Concerned Family Member</vt:lpstr>
      <vt:lpstr>Persona Three : Partially sighted Teenager</vt:lpstr>
      <vt:lpstr>MVP</vt:lpstr>
      <vt:lpstr>Technologies &amp; Tools (improved) </vt:lpstr>
      <vt:lpstr>AI Model</vt:lpstr>
      <vt:lpstr>Architecture Diagram</vt:lpstr>
      <vt:lpstr>Context Diagram</vt:lpstr>
      <vt:lpstr>ER Diagram(improved) </vt:lpstr>
      <vt:lpstr>Sequence Diagram</vt:lpstr>
      <vt:lpstr>State Diagram</vt:lpstr>
      <vt:lpstr>Class Diagram</vt:lpstr>
      <vt:lpstr>1</vt:lpstr>
      <vt:lpstr>Product Backlog(improved)</vt:lpstr>
      <vt:lpstr>Product Backlog</vt:lpstr>
      <vt:lpstr>Product Backlog</vt:lpstr>
      <vt:lpstr>Product Backlog(improved)</vt:lpstr>
      <vt:lpstr>Product Backlog(improved)</vt:lpstr>
      <vt:lpstr>Product Backlog(improved)</vt:lpstr>
      <vt:lpstr>PowerPoint Presentation</vt:lpstr>
      <vt:lpstr>Sprint 1 User Stories</vt:lpstr>
      <vt:lpstr>Sprint 1 User Stories</vt:lpstr>
      <vt:lpstr>Sprint 1 User Stories</vt:lpstr>
      <vt:lpstr>PowerPoint Presentation</vt:lpstr>
      <vt:lpstr>Sprint 2 User Stories</vt:lpstr>
      <vt:lpstr>Sprint 2 User Stories</vt:lpstr>
      <vt:lpstr>Sprint 2 User Stories</vt:lpstr>
      <vt:lpstr>PowerPoint Presentation</vt:lpstr>
      <vt:lpstr>Sprint 3 – Sprint Backlog</vt:lpstr>
      <vt:lpstr>Sprint 3 – Sprint Backlog</vt:lpstr>
      <vt:lpstr>Sprint 3 – Sprint Backlog</vt:lpstr>
      <vt:lpstr>Sprint 3 – Burndown Chart(improved)</vt:lpstr>
      <vt:lpstr>Sprint 3 Test Cases(improved) </vt:lpstr>
      <vt:lpstr>Sprint 3 Test Cases(improved)</vt:lpstr>
      <vt:lpstr>Sprint 3 – Team Velocity &amp; Committed Ratio</vt:lpstr>
      <vt:lpstr>Retrospective – Sprint 3</vt:lpstr>
      <vt:lpstr>Project Demo</vt:lpstr>
      <vt:lpstr>Project Demo</vt:lpstr>
      <vt:lpstr>Project Demo</vt:lpstr>
      <vt:lpstr>Project Demo</vt:lpstr>
      <vt:lpstr>Backend API</vt:lpstr>
      <vt:lpstr>Backend API</vt:lpstr>
      <vt:lpstr>Backend API</vt:lpstr>
      <vt:lpstr>https://github.com/htmw/2025S-Power-Anger/wiki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cp:revision>
  <dcterms:modified xsi:type="dcterms:W3CDTF">2025-04-28T19:09:56Z</dcterms:modified>
</cp:coreProperties>
</file>